
<file path=[Content_Types].xml><?xml version="1.0" encoding="utf-8"?>
<Types xmlns="http://schemas.openxmlformats.org/package/2006/content-types">
  <Default Extension="png" ContentType="image/png"/>
  <Default Extension="tmp"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3"/>
  </p:notesMasterIdLst>
  <p:sldIdLst>
    <p:sldId id="256" r:id="rId2"/>
    <p:sldId id="279" r:id="rId3"/>
    <p:sldId id="280" r:id="rId4"/>
    <p:sldId id="257" r:id="rId5"/>
    <p:sldId id="286" r:id="rId6"/>
    <p:sldId id="285" r:id="rId7"/>
    <p:sldId id="281" r:id="rId8"/>
    <p:sldId id="260" r:id="rId9"/>
    <p:sldId id="258" r:id="rId10"/>
    <p:sldId id="266" r:id="rId11"/>
    <p:sldId id="267" r:id="rId12"/>
    <p:sldId id="268" r:id="rId13"/>
    <p:sldId id="259" r:id="rId14"/>
    <p:sldId id="269" r:id="rId15"/>
    <p:sldId id="261" r:id="rId16"/>
    <p:sldId id="262" r:id="rId17"/>
    <p:sldId id="270" r:id="rId18"/>
    <p:sldId id="271" r:id="rId19"/>
    <p:sldId id="272" r:id="rId20"/>
    <p:sldId id="273" r:id="rId21"/>
    <p:sldId id="274" r:id="rId22"/>
    <p:sldId id="275" r:id="rId23"/>
    <p:sldId id="263" r:id="rId24"/>
    <p:sldId id="276" r:id="rId25"/>
    <p:sldId id="278" r:id="rId26"/>
    <p:sldId id="277" r:id="rId27"/>
    <p:sldId id="264" r:id="rId28"/>
    <p:sldId id="282" r:id="rId29"/>
    <p:sldId id="283" r:id="rId30"/>
    <p:sldId id="284" r:id="rId31"/>
    <p:sldId id="265" r:id="rId32"/>
  </p:sldIdLst>
  <p:sldSz cx="18288000" cy="10287000"/>
  <p:notesSz cx="6858000" cy="9144000"/>
  <p:embeddedFontLst>
    <p:embeddedFont>
      <p:font typeface="Century Gothic" panose="020B0502020202020204" pitchFamily="34" charset="0"/>
      <p:regular r:id="rId34"/>
      <p:bold r:id="rId35"/>
      <p:italic r:id="rId36"/>
      <p:boldItalic r:id="rId37"/>
    </p:embeddedFont>
    <p:embeddedFont>
      <p:font typeface="Calibri" panose="020F0502020204030204" pitchFamily="34" charset="0"/>
      <p:regular r:id="rId38"/>
      <p:bold r:id="rId39"/>
      <p:italic r:id="rId40"/>
      <p:boldItalic r:id="rId41"/>
    </p:embeddedFont>
    <p:embeddedFont>
      <p:font typeface="微軟正黑體" panose="020B0604030504040204" pitchFamily="34" charset="-120"/>
      <p:regular r:id="rId42"/>
      <p:bold r:id="rId43"/>
    </p:embeddedFont>
    <p:embeddedFont>
      <p:font typeface="EngTRESS A" panose="02020500000000000000" charset="0"/>
      <p:regular r:id="rId44"/>
    </p:embeddedFont>
    <p:embeddedFont>
      <p:font typeface="Gadugi" panose="020B0502040204020203" pitchFamily="34" charset="0"/>
      <p:regular r:id="rId45"/>
      <p:bold r:id="rId46"/>
    </p:embeddedFont>
    <p:embeddedFont>
      <p:font typeface="Playpen Sans" panose="02020500000000000000" charset="0"/>
      <p:regular r:id="rId47"/>
    </p:embeddedFont>
    <p:embeddedFont>
      <p:font typeface="Wingdings 3" panose="05040102010807070707" pitchFamily="18" charset="2"/>
      <p:regular r:id="rId48"/>
    </p:embeddedFont>
    <p:embeddedFont>
      <p:font typeface="標楷體" panose="03000509000000000000" pitchFamily="65" charset="-120"/>
      <p:regular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45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8" d="100"/>
          <a:sy n="68" d="100"/>
        </p:scale>
        <p:origin x="60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44459C-B275-4273-B9E5-E6DD644B64A3}" type="datetimeFigureOut">
              <a:rPr lang="zh-TW" altLang="en-US" smtClean="0"/>
              <a:t>2026/9/2</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868851-31B4-48A8-AEA8-CE42E337BD72}" type="slidenum">
              <a:rPr lang="zh-TW" altLang="en-US" smtClean="0"/>
              <a:t>‹#›</a:t>
            </a:fld>
            <a:endParaRPr lang="zh-TW" altLang="en-US"/>
          </a:p>
        </p:txBody>
      </p:sp>
    </p:spTree>
    <p:extLst>
      <p:ext uri="{BB962C8B-B14F-4D97-AF65-F5344CB8AC3E}">
        <p14:creationId xmlns:p14="http://schemas.microsoft.com/office/powerpoint/2010/main" val="3690500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BF868851-31B4-48A8-AEA8-CE42E337BD72}" type="slidenum">
              <a:rPr lang="zh-TW" altLang="en-US" smtClean="0"/>
              <a:t>5</a:t>
            </a:fld>
            <a:endParaRPr lang="zh-TW" altLang="en-US"/>
          </a:p>
        </p:txBody>
      </p:sp>
    </p:spTree>
    <p:extLst>
      <p:ext uri="{BB962C8B-B14F-4D97-AF65-F5344CB8AC3E}">
        <p14:creationId xmlns:p14="http://schemas.microsoft.com/office/powerpoint/2010/main" val="2703308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image" Target="../media/image11.svg"/><Relationship Id="rId2" Type="http://schemas.openxmlformats.org/officeDocument/2006/relationships/image" Target="../media/image1.png"/><Relationship Id="rId16" Type="http://schemas.openxmlformats.org/officeDocument/2006/relationships/image" Target="../media/image15.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6.png"/><Relationship Id="rId5" Type="http://schemas.openxmlformats.org/officeDocument/2006/relationships/image" Target="../media/image3.png"/><Relationship Id="rId15" Type="http://schemas.openxmlformats.org/officeDocument/2006/relationships/image" Target="../media/image8.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5.png"/><Relationship Id="rId14" Type="http://schemas.openxmlformats.org/officeDocument/2006/relationships/image" Target="../media/image13.svg"/></Relationships>
</file>

<file path=ppt/slides/_rels/slide10.xml.rels><?xml version="1.0" encoding="UTF-8" standalone="yes"?>
<Relationships xmlns="http://schemas.openxmlformats.org/package/2006/relationships"><Relationship Id="rId8" Type="http://schemas.openxmlformats.org/officeDocument/2006/relationships/image" Target="../media/image3.svg"/><Relationship Id="rId13" Type="http://schemas.openxmlformats.org/officeDocument/2006/relationships/image" Target="../media/image10.png"/><Relationship Id="rId18" Type="http://schemas.openxmlformats.org/officeDocument/2006/relationships/image" Target="../media/image11.svg"/><Relationship Id="rId3" Type="http://schemas.openxmlformats.org/officeDocument/2006/relationships/image" Target="../media/image9.svg"/><Relationship Id="rId7" Type="http://schemas.openxmlformats.org/officeDocument/2006/relationships/image" Target="../media/image2.png"/><Relationship Id="rId12" Type="http://schemas.openxmlformats.org/officeDocument/2006/relationships/image" Target="../media/image17.svg"/><Relationship Id="rId17" Type="http://schemas.openxmlformats.org/officeDocument/2006/relationships/image" Target="../media/image6.png"/><Relationship Id="rId2" Type="http://schemas.openxmlformats.org/officeDocument/2006/relationships/image" Target="../media/image5.png"/><Relationship Id="rId16"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9.png"/><Relationship Id="rId5" Type="http://schemas.openxmlformats.org/officeDocument/2006/relationships/image" Target="../media/image7.svg"/><Relationship Id="rId10"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3.svg"/><Relationship Id="rId13" Type="http://schemas.openxmlformats.org/officeDocument/2006/relationships/image" Target="../media/image10.png"/><Relationship Id="rId18" Type="http://schemas.openxmlformats.org/officeDocument/2006/relationships/image" Target="../media/image11.svg"/><Relationship Id="rId3" Type="http://schemas.openxmlformats.org/officeDocument/2006/relationships/image" Target="../media/image9.svg"/><Relationship Id="rId7" Type="http://schemas.openxmlformats.org/officeDocument/2006/relationships/image" Target="../media/image2.png"/><Relationship Id="rId12" Type="http://schemas.openxmlformats.org/officeDocument/2006/relationships/image" Target="../media/image17.svg"/><Relationship Id="rId17" Type="http://schemas.openxmlformats.org/officeDocument/2006/relationships/image" Target="../media/image6.png"/><Relationship Id="rId2" Type="http://schemas.openxmlformats.org/officeDocument/2006/relationships/image" Target="../media/image5.png"/><Relationship Id="rId16"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9.png"/><Relationship Id="rId5" Type="http://schemas.openxmlformats.org/officeDocument/2006/relationships/image" Target="../media/image7.svg"/><Relationship Id="rId10"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3.svg"/><Relationship Id="rId13" Type="http://schemas.openxmlformats.org/officeDocument/2006/relationships/image" Target="../media/image10.png"/><Relationship Id="rId18" Type="http://schemas.openxmlformats.org/officeDocument/2006/relationships/image" Target="../media/image11.svg"/><Relationship Id="rId3" Type="http://schemas.openxmlformats.org/officeDocument/2006/relationships/image" Target="../media/image9.svg"/><Relationship Id="rId7" Type="http://schemas.openxmlformats.org/officeDocument/2006/relationships/image" Target="../media/image2.png"/><Relationship Id="rId12" Type="http://schemas.openxmlformats.org/officeDocument/2006/relationships/image" Target="../media/image17.svg"/><Relationship Id="rId17" Type="http://schemas.openxmlformats.org/officeDocument/2006/relationships/image" Target="../media/image6.png"/><Relationship Id="rId2" Type="http://schemas.openxmlformats.org/officeDocument/2006/relationships/image" Target="../media/image5.png"/><Relationship Id="rId16"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9.png"/><Relationship Id="rId5" Type="http://schemas.openxmlformats.org/officeDocument/2006/relationships/image" Target="../media/image7.svg"/><Relationship Id="rId10"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7.svg"/><Relationship Id="rId18" Type="http://schemas.openxmlformats.org/officeDocument/2006/relationships/image" Target="../media/image5.png"/><Relationship Id="rId3" Type="http://schemas.openxmlformats.org/officeDocument/2006/relationships/image" Target="../media/image35.svg"/><Relationship Id="rId7" Type="http://schemas.openxmlformats.org/officeDocument/2006/relationships/image" Target="../media/image39.svg"/><Relationship Id="rId12" Type="http://schemas.openxmlformats.org/officeDocument/2006/relationships/image" Target="../media/image9.png"/><Relationship Id="rId17" Type="http://schemas.openxmlformats.org/officeDocument/2006/relationships/image" Target="../media/image43.svg"/><Relationship Id="rId2" Type="http://schemas.openxmlformats.org/officeDocument/2006/relationships/image" Target="../media/image13.png"/><Relationship Id="rId16"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41.svg"/><Relationship Id="rId5" Type="http://schemas.openxmlformats.org/officeDocument/2006/relationships/image" Target="../media/image37.svg"/><Relationship Id="rId15" Type="http://schemas.openxmlformats.org/officeDocument/2006/relationships/image" Target="../media/image15.svg"/><Relationship Id="rId10" Type="http://schemas.openxmlformats.org/officeDocument/2006/relationships/image" Target="../media/image16.png"/><Relationship Id="rId19" Type="http://schemas.openxmlformats.org/officeDocument/2006/relationships/image" Target="../media/image9.svg"/><Relationship Id="rId4" Type="http://schemas.openxmlformats.org/officeDocument/2006/relationships/image" Target="../media/image14.png"/><Relationship Id="rId9" Type="http://schemas.openxmlformats.org/officeDocument/2006/relationships/image" Target="../media/image11.svg"/><Relationship Id="rId14"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5.svg"/><Relationship Id="rId3" Type="http://schemas.openxmlformats.org/officeDocument/2006/relationships/image" Target="../media/image23.svg"/><Relationship Id="rId7" Type="http://schemas.openxmlformats.org/officeDocument/2006/relationships/image" Target="../media/image3.svg"/><Relationship Id="rId12" Type="http://schemas.openxmlformats.org/officeDocument/2006/relationships/image" Target="../media/image8.png"/><Relationship Id="rId2" Type="http://schemas.openxmlformats.org/officeDocument/2006/relationships/image" Target="../media/image19.png"/><Relationship Id="rId16" Type="http://schemas.openxmlformats.org/officeDocument/2006/relationships/image" Target="../media/image22.tmp"/><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7.svg"/><Relationship Id="rId5" Type="http://schemas.openxmlformats.org/officeDocument/2006/relationships/image" Target="../media/image45.svg"/><Relationship Id="rId15" Type="http://schemas.openxmlformats.org/officeDocument/2006/relationships/image" Target="../media/image47.svg"/><Relationship Id="rId10" Type="http://schemas.openxmlformats.org/officeDocument/2006/relationships/image" Target="../media/image4.png"/><Relationship Id="rId4" Type="http://schemas.openxmlformats.org/officeDocument/2006/relationships/image" Target="../media/image20.png"/><Relationship Id="rId9" Type="http://schemas.openxmlformats.org/officeDocument/2006/relationships/image" Target="../media/image9.svg"/><Relationship Id="rId1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7.svg"/><Relationship Id="rId12" Type="http://schemas.openxmlformats.org/officeDocument/2006/relationships/image" Target="../media/image25.png"/><Relationship Id="rId17" Type="http://schemas.openxmlformats.org/officeDocument/2006/relationships/image" Target="../media/image45.svg"/><Relationship Id="rId2" Type="http://schemas.openxmlformats.org/officeDocument/2006/relationships/image" Target="../media/image23.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9.svg"/><Relationship Id="rId5" Type="http://schemas.openxmlformats.org/officeDocument/2006/relationships/image" Target="../media/image33.svg"/><Relationship Id="rId15" Type="http://schemas.openxmlformats.org/officeDocument/2006/relationships/image" Target="../media/image29.svg"/><Relationship Id="rId10" Type="http://schemas.openxmlformats.org/officeDocument/2006/relationships/image" Target="../media/image5.png"/><Relationship Id="rId4" Type="http://schemas.openxmlformats.org/officeDocument/2006/relationships/image" Target="../media/image24.png"/><Relationship Id="rId9" Type="http://schemas.openxmlformats.org/officeDocument/2006/relationships/image" Target="../media/image3.svg"/></Relationships>
</file>

<file path=ppt/slides/_rels/slide17.xml.rels><?xml version="1.0" encoding="UTF-8" standalone="yes"?>
<Relationships xmlns="http://schemas.openxmlformats.org/package/2006/relationships"><Relationship Id="rId3" Type="http://schemas.openxmlformats.org/officeDocument/2006/relationships/image" Target="../media/image27.svg"/><Relationship Id="rId12" Type="http://schemas.openxmlformats.org/officeDocument/2006/relationships/image" Target="../media/image25.png"/><Relationship Id="rId17" Type="http://schemas.openxmlformats.org/officeDocument/2006/relationships/image" Target="../media/image45.svg"/><Relationship Id="rId2" Type="http://schemas.openxmlformats.org/officeDocument/2006/relationships/image" Target="../media/image23.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9.svg"/><Relationship Id="rId5" Type="http://schemas.openxmlformats.org/officeDocument/2006/relationships/image" Target="../media/image33.svg"/><Relationship Id="rId15" Type="http://schemas.openxmlformats.org/officeDocument/2006/relationships/image" Target="../media/image29.svg"/><Relationship Id="rId10" Type="http://schemas.openxmlformats.org/officeDocument/2006/relationships/image" Target="../media/image5.png"/><Relationship Id="rId4" Type="http://schemas.openxmlformats.org/officeDocument/2006/relationships/image" Target="../media/image24.png"/><Relationship Id="rId9" Type="http://schemas.openxmlformats.org/officeDocument/2006/relationships/image" Target="../media/image3.svg"/></Relationships>
</file>

<file path=ppt/slides/_rels/slide18.xml.rels><?xml version="1.0" encoding="UTF-8" standalone="yes"?>
<Relationships xmlns="http://schemas.openxmlformats.org/package/2006/relationships"><Relationship Id="rId3" Type="http://schemas.openxmlformats.org/officeDocument/2006/relationships/image" Target="../media/image27.svg"/><Relationship Id="rId12" Type="http://schemas.openxmlformats.org/officeDocument/2006/relationships/image" Target="../media/image25.png"/><Relationship Id="rId17" Type="http://schemas.openxmlformats.org/officeDocument/2006/relationships/image" Target="../media/image45.svg"/><Relationship Id="rId2" Type="http://schemas.openxmlformats.org/officeDocument/2006/relationships/image" Target="../media/image23.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9.svg"/><Relationship Id="rId5" Type="http://schemas.openxmlformats.org/officeDocument/2006/relationships/image" Target="../media/image33.svg"/><Relationship Id="rId15" Type="http://schemas.openxmlformats.org/officeDocument/2006/relationships/image" Target="../media/image29.svg"/><Relationship Id="rId10" Type="http://schemas.openxmlformats.org/officeDocument/2006/relationships/image" Target="../media/image5.png"/><Relationship Id="rId4" Type="http://schemas.openxmlformats.org/officeDocument/2006/relationships/image" Target="../media/image24.png"/><Relationship Id="rId9" Type="http://schemas.openxmlformats.org/officeDocument/2006/relationships/image" Target="../media/image3.svg"/></Relationships>
</file>

<file path=ppt/slides/_rels/slide19.xml.rels><?xml version="1.0" encoding="UTF-8" standalone="yes"?>
<Relationships xmlns="http://schemas.openxmlformats.org/package/2006/relationships"><Relationship Id="rId3" Type="http://schemas.openxmlformats.org/officeDocument/2006/relationships/image" Target="../media/image27.svg"/><Relationship Id="rId12" Type="http://schemas.openxmlformats.org/officeDocument/2006/relationships/image" Target="../media/image25.png"/><Relationship Id="rId17" Type="http://schemas.openxmlformats.org/officeDocument/2006/relationships/image" Target="../media/image45.svg"/><Relationship Id="rId2" Type="http://schemas.openxmlformats.org/officeDocument/2006/relationships/image" Target="../media/image23.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9.svg"/><Relationship Id="rId5" Type="http://schemas.openxmlformats.org/officeDocument/2006/relationships/image" Target="../media/image33.svg"/><Relationship Id="rId15" Type="http://schemas.openxmlformats.org/officeDocument/2006/relationships/image" Target="../media/image29.svg"/><Relationship Id="rId10" Type="http://schemas.openxmlformats.org/officeDocument/2006/relationships/image" Target="../media/image5.png"/><Relationship Id="rId4" Type="http://schemas.openxmlformats.org/officeDocument/2006/relationships/image" Target="../media/image24.png"/><Relationship Id="rId9" Type="http://schemas.openxmlformats.org/officeDocument/2006/relationships/image" Target="../media/image3.sv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17.svg"/><Relationship Id="rId7" Type="http://schemas.openxmlformats.org/officeDocument/2006/relationships/image" Target="../media/image9.svg"/><Relationship Id="rId12" Type="http://schemas.openxmlformats.org/officeDocument/2006/relationships/image" Target="../media/image8.png"/><Relationship Id="rId2" Type="http://schemas.openxmlformats.org/officeDocument/2006/relationships/image" Target="../media/image9.png"/><Relationship Id="rId16"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1.svg"/><Relationship Id="rId5" Type="http://schemas.openxmlformats.org/officeDocument/2006/relationships/image" Target="../media/image3.svg"/><Relationship Id="rId15" Type="http://schemas.openxmlformats.org/officeDocument/2006/relationships/image" Target="../media/image5.sv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19.svg"/><Relationship Id="rId1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7.svg"/><Relationship Id="rId12" Type="http://schemas.openxmlformats.org/officeDocument/2006/relationships/image" Target="../media/image25.png"/><Relationship Id="rId17" Type="http://schemas.openxmlformats.org/officeDocument/2006/relationships/image" Target="../media/image45.svg"/><Relationship Id="rId2" Type="http://schemas.openxmlformats.org/officeDocument/2006/relationships/image" Target="../media/image23.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9.svg"/><Relationship Id="rId5" Type="http://schemas.openxmlformats.org/officeDocument/2006/relationships/image" Target="../media/image33.svg"/><Relationship Id="rId15" Type="http://schemas.openxmlformats.org/officeDocument/2006/relationships/image" Target="../media/image29.svg"/><Relationship Id="rId10" Type="http://schemas.openxmlformats.org/officeDocument/2006/relationships/image" Target="../media/image5.png"/><Relationship Id="rId4" Type="http://schemas.openxmlformats.org/officeDocument/2006/relationships/image" Target="../media/image24.png"/><Relationship Id="rId9" Type="http://schemas.openxmlformats.org/officeDocument/2006/relationships/image" Target="../media/image3.svg"/></Relationships>
</file>

<file path=ppt/slides/_rels/slide21.xml.rels><?xml version="1.0" encoding="UTF-8" standalone="yes"?>
<Relationships xmlns="http://schemas.openxmlformats.org/package/2006/relationships"><Relationship Id="rId3" Type="http://schemas.openxmlformats.org/officeDocument/2006/relationships/image" Target="../media/image27.svg"/><Relationship Id="rId12" Type="http://schemas.openxmlformats.org/officeDocument/2006/relationships/image" Target="../media/image25.png"/><Relationship Id="rId17" Type="http://schemas.openxmlformats.org/officeDocument/2006/relationships/image" Target="../media/image45.svg"/><Relationship Id="rId2" Type="http://schemas.openxmlformats.org/officeDocument/2006/relationships/image" Target="../media/image23.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9.svg"/><Relationship Id="rId5" Type="http://schemas.openxmlformats.org/officeDocument/2006/relationships/image" Target="../media/image33.svg"/><Relationship Id="rId15" Type="http://schemas.openxmlformats.org/officeDocument/2006/relationships/image" Target="../media/image29.svg"/><Relationship Id="rId10" Type="http://schemas.openxmlformats.org/officeDocument/2006/relationships/image" Target="../media/image5.png"/><Relationship Id="rId4" Type="http://schemas.openxmlformats.org/officeDocument/2006/relationships/image" Target="../media/image24.png"/><Relationship Id="rId9" Type="http://schemas.openxmlformats.org/officeDocument/2006/relationships/image" Target="../media/image3.svg"/></Relationships>
</file>

<file path=ppt/slides/_rels/slide22.xml.rels><?xml version="1.0" encoding="UTF-8" standalone="yes"?>
<Relationships xmlns="http://schemas.openxmlformats.org/package/2006/relationships"><Relationship Id="rId3" Type="http://schemas.openxmlformats.org/officeDocument/2006/relationships/image" Target="../media/image27.svg"/><Relationship Id="rId12" Type="http://schemas.openxmlformats.org/officeDocument/2006/relationships/image" Target="../media/image25.png"/><Relationship Id="rId17" Type="http://schemas.openxmlformats.org/officeDocument/2006/relationships/image" Target="../media/image45.svg"/><Relationship Id="rId2" Type="http://schemas.openxmlformats.org/officeDocument/2006/relationships/image" Target="../media/image23.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9.svg"/><Relationship Id="rId5" Type="http://schemas.openxmlformats.org/officeDocument/2006/relationships/image" Target="../media/image33.svg"/><Relationship Id="rId15" Type="http://schemas.openxmlformats.org/officeDocument/2006/relationships/image" Target="../media/image29.svg"/><Relationship Id="rId10" Type="http://schemas.openxmlformats.org/officeDocument/2006/relationships/image" Target="../media/image5.png"/><Relationship Id="rId4" Type="http://schemas.openxmlformats.org/officeDocument/2006/relationships/image" Target="../media/image24.png"/><Relationship Id="rId9" Type="http://schemas.openxmlformats.org/officeDocument/2006/relationships/image" Target="../media/image3.svg"/></Relationships>
</file>

<file path=ppt/slides/_rels/slide23.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3.png"/><Relationship Id="rId7"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2.png"/><Relationship Id="rId5" Type="http://schemas.openxmlformats.org/officeDocument/2006/relationships/image" Target="../media/image6.png"/><Relationship Id="rId15" Type="http://schemas.openxmlformats.org/officeDocument/2006/relationships/image" Target="../media/image28.tmp"/><Relationship Id="rId10" Type="http://schemas.openxmlformats.org/officeDocument/2006/relationships/image" Target="../media/image9.svg"/><Relationship Id="rId4" Type="http://schemas.openxmlformats.org/officeDocument/2006/relationships/image" Target="../media/image35.svg"/><Relationship Id="rId9" Type="http://schemas.openxmlformats.org/officeDocument/2006/relationships/image" Target="../media/image5.png"/><Relationship Id="rId14" Type="http://schemas.openxmlformats.org/officeDocument/2006/relationships/image" Target="../media/image3.svg"/></Relationships>
</file>

<file path=ppt/slides/_rels/slide24.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3.png"/><Relationship Id="rId7" Type="http://schemas.openxmlformats.org/officeDocument/2006/relationships/image" Target="../media/image27.png"/><Relationship Id="rId2" Type="http://schemas.openxmlformats.org/officeDocument/2006/relationships/image" Target="../media/image26.png"/><Relationship Id="rId16" Type="http://schemas.openxmlformats.org/officeDocument/2006/relationships/image" Target="../media/image29.tmp"/><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2.png"/><Relationship Id="rId5" Type="http://schemas.openxmlformats.org/officeDocument/2006/relationships/image" Target="../media/image6.png"/><Relationship Id="rId15" Type="http://schemas.openxmlformats.org/officeDocument/2006/relationships/image" Target="../media/image28.tmp"/><Relationship Id="rId10" Type="http://schemas.openxmlformats.org/officeDocument/2006/relationships/image" Target="../media/image9.svg"/><Relationship Id="rId4" Type="http://schemas.openxmlformats.org/officeDocument/2006/relationships/image" Target="../media/image35.svg"/><Relationship Id="rId9" Type="http://schemas.openxmlformats.org/officeDocument/2006/relationships/image" Target="../media/image5.png"/><Relationship Id="rId14" Type="http://schemas.openxmlformats.org/officeDocument/2006/relationships/image" Target="../media/image3.svg"/></Relationships>
</file>

<file path=ppt/slides/_rels/slide25.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3.png"/><Relationship Id="rId7" Type="http://schemas.openxmlformats.org/officeDocument/2006/relationships/image" Target="../media/image27.png"/><Relationship Id="rId2" Type="http://schemas.openxmlformats.org/officeDocument/2006/relationships/image" Target="../media/image26.png"/><Relationship Id="rId16" Type="http://schemas.openxmlformats.org/officeDocument/2006/relationships/image" Target="../media/image30.tmp"/><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2.png"/><Relationship Id="rId5" Type="http://schemas.openxmlformats.org/officeDocument/2006/relationships/image" Target="../media/image6.png"/><Relationship Id="rId15" Type="http://schemas.openxmlformats.org/officeDocument/2006/relationships/image" Target="../media/image28.tmp"/><Relationship Id="rId10" Type="http://schemas.openxmlformats.org/officeDocument/2006/relationships/image" Target="../media/image9.svg"/><Relationship Id="rId4" Type="http://schemas.openxmlformats.org/officeDocument/2006/relationships/image" Target="../media/image35.svg"/><Relationship Id="rId9" Type="http://schemas.openxmlformats.org/officeDocument/2006/relationships/image" Target="../media/image5.png"/><Relationship Id="rId14" Type="http://schemas.openxmlformats.org/officeDocument/2006/relationships/image" Target="../media/image3.svg"/></Relationships>
</file>

<file path=ppt/slides/_rels/slide26.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3.png"/><Relationship Id="rId7" Type="http://schemas.openxmlformats.org/officeDocument/2006/relationships/image" Target="../media/image27.png"/><Relationship Id="rId2" Type="http://schemas.openxmlformats.org/officeDocument/2006/relationships/image" Target="../media/image26.png"/><Relationship Id="rId16" Type="http://schemas.openxmlformats.org/officeDocument/2006/relationships/image" Target="../media/image31.tmp"/><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2.png"/><Relationship Id="rId5" Type="http://schemas.openxmlformats.org/officeDocument/2006/relationships/image" Target="../media/image6.png"/><Relationship Id="rId15" Type="http://schemas.openxmlformats.org/officeDocument/2006/relationships/image" Target="../media/image28.tmp"/><Relationship Id="rId10" Type="http://schemas.openxmlformats.org/officeDocument/2006/relationships/image" Target="../media/image9.svg"/><Relationship Id="rId4" Type="http://schemas.openxmlformats.org/officeDocument/2006/relationships/image" Target="../media/image35.svg"/><Relationship Id="rId9" Type="http://schemas.openxmlformats.org/officeDocument/2006/relationships/image" Target="../media/image5.png"/><Relationship Id="rId14" Type="http://schemas.openxmlformats.org/officeDocument/2006/relationships/image" Target="../media/image3.svg"/></Relationships>
</file>

<file path=ppt/slides/_rels/slide2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9.svg"/><Relationship Id="rId18" Type="http://schemas.openxmlformats.org/officeDocument/2006/relationships/image" Target="../media/image33.png"/><Relationship Id="rId3" Type="http://schemas.openxmlformats.org/officeDocument/2006/relationships/image" Target="../media/image27.svg"/><Relationship Id="rId7" Type="http://schemas.openxmlformats.org/officeDocument/2006/relationships/image" Target="../media/image23.svg"/><Relationship Id="rId12" Type="http://schemas.openxmlformats.org/officeDocument/2006/relationships/image" Target="../media/image10.png"/><Relationship Id="rId17" Type="http://schemas.openxmlformats.org/officeDocument/2006/relationships/image" Target="../media/image15.svg"/><Relationship Id="rId2" Type="http://schemas.openxmlformats.org/officeDocument/2006/relationships/image" Target="../media/image23.png"/><Relationship Id="rId20" Type="http://schemas.openxmlformats.org/officeDocument/2006/relationships/image" Target="../media/image34.tmp"/><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5.svg"/><Relationship Id="rId5" Type="http://schemas.openxmlformats.org/officeDocument/2006/relationships/image" Target="../media/image33.svg"/><Relationship Id="rId10" Type="http://schemas.openxmlformats.org/officeDocument/2006/relationships/image" Target="../media/image3.png"/><Relationship Id="rId19" Type="http://schemas.openxmlformats.org/officeDocument/2006/relationships/image" Target="../media/image51.svg"/><Relationship Id="rId4" Type="http://schemas.openxmlformats.org/officeDocument/2006/relationships/image" Target="../media/image24.png"/><Relationship Id="rId9" Type="http://schemas.openxmlformats.org/officeDocument/2006/relationships/image" Target="../media/image31.svg"/><Relationship Id="rId14" Type="http://schemas.openxmlformats.org/officeDocument/2006/relationships/image" Target="../media/image8.png"/></Relationships>
</file>

<file path=ppt/slides/_rels/slide28.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9.svg"/><Relationship Id="rId3" Type="http://schemas.openxmlformats.org/officeDocument/2006/relationships/image" Target="../media/image27.svg"/><Relationship Id="rId7" Type="http://schemas.openxmlformats.org/officeDocument/2006/relationships/image" Target="../media/image23.svg"/><Relationship Id="rId12" Type="http://schemas.openxmlformats.org/officeDocument/2006/relationships/image" Target="../media/image10.png"/><Relationship Id="rId17" Type="http://schemas.openxmlformats.org/officeDocument/2006/relationships/image" Target="../media/image15.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5.svg"/><Relationship Id="rId5" Type="http://schemas.openxmlformats.org/officeDocument/2006/relationships/image" Target="../media/image33.svg"/><Relationship Id="rId10" Type="http://schemas.openxmlformats.org/officeDocument/2006/relationships/image" Target="../media/image3.png"/><Relationship Id="rId4" Type="http://schemas.openxmlformats.org/officeDocument/2006/relationships/image" Target="../media/image24.png"/><Relationship Id="rId9" Type="http://schemas.openxmlformats.org/officeDocument/2006/relationships/image" Target="../media/image31.svg"/><Relationship Id="rId14" Type="http://schemas.openxmlformats.org/officeDocument/2006/relationships/image" Target="../media/image8.png"/></Relationships>
</file>

<file path=ppt/slides/_rels/slide29.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9.svg"/><Relationship Id="rId18" Type="http://schemas.openxmlformats.org/officeDocument/2006/relationships/hyperlink" Target="https://msp-appeal.org.tw/" TargetMode="External"/><Relationship Id="rId3" Type="http://schemas.openxmlformats.org/officeDocument/2006/relationships/image" Target="../media/image27.svg"/><Relationship Id="rId7" Type="http://schemas.openxmlformats.org/officeDocument/2006/relationships/image" Target="../media/image23.svg"/><Relationship Id="rId12" Type="http://schemas.openxmlformats.org/officeDocument/2006/relationships/image" Target="../media/image10.png"/><Relationship Id="rId17" Type="http://schemas.openxmlformats.org/officeDocument/2006/relationships/image" Target="../media/image15.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5.svg"/><Relationship Id="rId5" Type="http://schemas.openxmlformats.org/officeDocument/2006/relationships/image" Target="../media/image33.svg"/><Relationship Id="rId10" Type="http://schemas.openxmlformats.org/officeDocument/2006/relationships/image" Target="../media/image3.png"/><Relationship Id="rId19" Type="http://schemas.openxmlformats.org/officeDocument/2006/relationships/hyperlink" Target="https://dep.mohw.gov.tw/DOMHAOH/cp-4902-58377-107.html" TargetMode="External"/><Relationship Id="rId4" Type="http://schemas.openxmlformats.org/officeDocument/2006/relationships/image" Target="../media/image24.png"/><Relationship Id="rId9" Type="http://schemas.openxmlformats.org/officeDocument/2006/relationships/image" Target="../media/image31.svg"/><Relationship Id="rId1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17.svg"/><Relationship Id="rId7" Type="http://schemas.openxmlformats.org/officeDocument/2006/relationships/image" Target="../media/image9.svg"/><Relationship Id="rId12"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1.svg"/><Relationship Id="rId5" Type="http://schemas.openxmlformats.org/officeDocument/2006/relationships/image" Target="../media/image3.svg"/><Relationship Id="rId15" Type="http://schemas.openxmlformats.org/officeDocument/2006/relationships/image" Target="../media/image5.sv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19.svg"/><Relationship Id="rId14"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9.svg"/><Relationship Id="rId3" Type="http://schemas.openxmlformats.org/officeDocument/2006/relationships/image" Target="../media/image27.svg"/><Relationship Id="rId7" Type="http://schemas.openxmlformats.org/officeDocument/2006/relationships/image" Target="../media/image23.svg"/><Relationship Id="rId12" Type="http://schemas.openxmlformats.org/officeDocument/2006/relationships/image" Target="../media/image10.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5.svg"/><Relationship Id="rId5" Type="http://schemas.openxmlformats.org/officeDocument/2006/relationships/image" Target="../media/image33.svg"/><Relationship Id="rId10" Type="http://schemas.openxmlformats.org/officeDocument/2006/relationships/image" Target="../media/image3.png"/><Relationship Id="rId4" Type="http://schemas.openxmlformats.org/officeDocument/2006/relationships/image" Target="../media/image24.png"/><Relationship Id="rId9" Type="http://schemas.openxmlformats.org/officeDocument/2006/relationships/image" Target="../media/image31.svg"/></Relationships>
</file>

<file path=ppt/slides/_rels/slide3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7.svg"/><Relationship Id="rId7" Type="http://schemas.openxmlformats.org/officeDocument/2006/relationships/image" Target="../media/image9.svg"/><Relationship Id="rId12" Type="http://schemas.openxmlformats.org/officeDocument/2006/relationships/image" Target="../media/image3.png"/><Relationship Id="rId2" Type="http://schemas.openxmlformats.org/officeDocument/2006/relationships/image" Target="../media/image23.png"/><Relationship Id="rId16" Type="http://schemas.openxmlformats.org/officeDocument/2006/relationships/hyperlink" Target="https://www.youtube.com/watch?v=AabAbM_Lmuo&amp;list=RDAabAbM_Lmuo&amp;start_radio=1" TargetMode="Externa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23.svg"/><Relationship Id="rId5" Type="http://schemas.openxmlformats.org/officeDocument/2006/relationships/image" Target="../media/image33.svg"/><Relationship Id="rId15" Type="http://schemas.openxmlformats.org/officeDocument/2006/relationships/image" Target="../media/image5.svg"/><Relationship Id="rId10" Type="http://schemas.openxmlformats.org/officeDocument/2006/relationships/image" Target="../media/image19.png"/><Relationship Id="rId4" Type="http://schemas.openxmlformats.org/officeDocument/2006/relationships/image" Target="../media/image24.png"/><Relationship Id="rId9" Type="http://schemas.openxmlformats.org/officeDocument/2006/relationships/image" Target="../media/image3.sv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17.svg"/><Relationship Id="rId7" Type="http://schemas.openxmlformats.org/officeDocument/2006/relationships/image" Target="../media/image9.svg"/><Relationship Id="rId12"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1.svg"/><Relationship Id="rId5" Type="http://schemas.openxmlformats.org/officeDocument/2006/relationships/image" Target="../media/image3.svg"/><Relationship Id="rId15" Type="http://schemas.openxmlformats.org/officeDocument/2006/relationships/image" Target="../media/image5.sv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19.svg"/><Relationship Id="rId1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8.png"/><Relationship Id="rId3" Type="http://schemas.openxmlformats.org/officeDocument/2006/relationships/image" Target="../media/image9.png"/><Relationship Id="rId7" Type="http://schemas.openxmlformats.org/officeDocument/2006/relationships/image" Target="../media/image5.png"/><Relationship Id="rId12" Type="http://schemas.openxmlformats.org/officeDocument/2006/relationships/image" Target="../media/image11.svg"/><Relationship Id="rId2" Type="http://schemas.openxmlformats.org/officeDocument/2006/relationships/notesSlide" Target="../notesSlides/notesSlide1.xml"/><Relationship Id="rId16" Type="http://schemas.openxmlformats.org/officeDocument/2006/relationships/image" Target="../media/image5.svg"/><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6.png"/><Relationship Id="rId5" Type="http://schemas.openxmlformats.org/officeDocument/2006/relationships/image" Target="../media/image2.png"/><Relationship Id="rId15" Type="http://schemas.openxmlformats.org/officeDocument/2006/relationships/image" Target="../media/image3.png"/><Relationship Id="rId10" Type="http://schemas.openxmlformats.org/officeDocument/2006/relationships/image" Target="../media/image19.svg"/><Relationship Id="rId4" Type="http://schemas.openxmlformats.org/officeDocument/2006/relationships/image" Target="../media/image17.svg"/><Relationship Id="rId9" Type="http://schemas.openxmlformats.org/officeDocument/2006/relationships/image" Target="../media/image10.png"/><Relationship Id="rId14" Type="http://schemas.openxmlformats.org/officeDocument/2006/relationships/image" Target="../media/image15.sv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17.svg"/><Relationship Id="rId7" Type="http://schemas.openxmlformats.org/officeDocument/2006/relationships/image" Target="../media/image9.svg"/><Relationship Id="rId12" Type="http://schemas.openxmlformats.org/officeDocument/2006/relationships/image" Target="../media/image8.png"/><Relationship Id="rId2" Type="http://schemas.openxmlformats.org/officeDocument/2006/relationships/image" Target="../media/image9.png"/><Relationship Id="rId16" Type="http://schemas.openxmlformats.org/officeDocument/2006/relationships/image" Target="../media/image12.GIF"/><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1.svg"/><Relationship Id="rId5" Type="http://schemas.openxmlformats.org/officeDocument/2006/relationships/image" Target="../media/image3.svg"/><Relationship Id="rId15" Type="http://schemas.openxmlformats.org/officeDocument/2006/relationships/image" Target="../media/image5.sv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19.svg"/><Relationship Id="rId1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17.svg"/><Relationship Id="rId7" Type="http://schemas.openxmlformats.org/officeDocument/2006/relationships/image" Target="../media/image9.svg"/><Relationship Id="rId12"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1.svg"/><Relationship Id="rId5" Type="http://schemas.openxmlformats.org/officeDocument/2006/relationships/image" Target="../media/image3.svg"/><Relationship Id="rId15" Type="http://schemas.openxmlformats.org/officeDocument/2006/relationships/image" Target="../media/image5.sv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19.svg"/><Relationship Id="rId1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7.svg"/><Relationship Id="rId18" Type="http://schemas.openxmlformats.org/officeDocument/2006/relationships/image" Target="../media/image5.png"/><Relationship Id="rId3" Type="http://schemas.openxmlformats.org/officeDocument/2006/relationships/image" Target="../media/image35.svg"/><Relationship Id="rId7" Type="http://schemas.openxmlformats.org/officeDocument/2006/relationships/image" Target="../media/image39.svg"/><Relationship Id="rId12" Type="http://schemas.openxmlformats.org/officeDocument/2006/relationships/image" Target="../media/image9.png"/><Relationship Id="rId17" Type="http://schemas.openxmlformats.org/officeDocument/2006/relationships/image" Target="../media/image43.svg"/><Relationship Id="rId2" Type="http://schemas.openxmlformats.org/officeDocument/2006/relationships/image" Target="../media/image13.png"/><Relationship Id="rId16"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41.svg"/><Relationship Id="rId5" Type="http://schemas.openxmlformats.org/officeDocument/2006/relationships/image" Target="../media/image37.svg"/><Relationship Id="rId15" Type="http://schemas.openxmlformats.org/officeDocument/2006/relationships/image" Target="../media/image15.svg"/><Relationship Id="rId10" Type="http://schemas.openxmlformats.org/officeDocument/2006/relationships/image" Target="../media/image16.png"/><Relationship Id="rId19" Type="http://schemas.openxmlformats.org/officeDocument/2006/relationships/image" Target="../media/image9.svg"/><Relationship Id="rId4" Type="http://schemas.openxmlformats.org/officeDocument/2006/relationships/image" Target="../media/image14.png"/><Relationship Id="rId9" Type="http://schemas.openxmlformats.org/officeDocument/2006/relationships/image" Target="../media/image11.svg"/><Relationship Id="rId1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3.svg"/><Relationship Id="rId13" Type="http://schemas.openxmlformats.org/officeDocument/2006/relationships/image" Target="../media/image10.png"/><Relationship Id="rId18" Type="http://schemas.openxmlformats.org/officeDocument/2006/relationships/image" Target="../media/image11.svg"/><Relationship Id="rId3" Type="http://schemas.openxmlformats.org/officeDocument/2006/relationships/image" Target="../media/image9.svg"/><Relationship Id="rId7" Type="http://schemas.openxmlformats.org/officeDocument/2006/relationships/image" Target="../media/image2.png"/><Relationship Id="rId12" Type="http://schemas.openxmlformats.org/officeDocument/2006/relationships/image" Target="../media/image17.svg"/><Relationship Id="rId17" Type="http://schemas.openxmlformats.org/officeDocument/2006/relationships/image" Target="../media/image6.png"/><Relationship Id="rId2" Type="http://schemas.openxmlformats.org/officeDocument/2006/relationships/image" Target="../media/image5.png"/><Relationship Id="rId16"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9.png"/><Relationship Id="rId5" Type="http://schemas.openxmlformats.org/officeDocument/2006/relationships/image" Target="../media/image7.svg"/><Relationship Id="rId10"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a:off x="9546656" y="1435856"/>
            <a:ext cx="7712644" cy="6459340"/>
          </a:xfrm>
          <a:custGeom>
            <a:avLst/>
            <a:gdLst/>
            <a:ahLst/>
            <a:cxnLst/>
            <a:rect l="l" t="t" r="r" b="b"/>
            <a:pathLst>
              <a:path w="7712644" h="6459340">
                <a:moveTo>
                  <a:pt x="0" y="0"/>
                </a:moveTo>
                <a:lnTo>
                  <a:pt x="7712644" y="0"/>
                </a:lnTo>
                <a:lnTo>
                  <a:pt x="7712644" y="6459340"/>
                </a:lnTo>
                <a:lnTo>
                  <a:pt x="0" y="6459340"/>
                </a:lnTo>
                <a:lnTo>
                  <a:pt x="0" y="0"/>
                </a:lnTo>
                <a:close/>
              </a:path>
            </a:pathLst>
          </a:custGeom>
          <a:blipFill>
            <a:blip r:embed="rId2"/>
            <a:stretch>
              <a:fillRect/>
            </a:stretch>
          </a:blipFill>
        </p:spPr>
      </p:sp>
      <p:sp>
        <p:nvSpPr>
          <p:cNvPr id="3" name="Freeform 3"/>
          <p:cNvSpPr/>
          <p:nvPr/>
        </p:nvSpPr>
        <p:spPr>
          <a:xfrm>
            <a:off x="-266154" y="-496229"/>
            <a:ext cx="4346405" cy="3493423"/>
          </a:xfrm>
          <a:custGeom>
            <a:avLst/>
            <a:gdLst/>
            <a:ahLst/>
            <a:cxnLst/>
            <a:rect l="l" t="t" r="r" b="b"/>
            <a:pathLst>
              <a:path w="4346405" h="3493423">
                <a:moveTo>
                  <a:pt x="0" y="0"/>
                </a:moveTo>
                <a:lnTo>
                  <a:pt x="4346405" y="0"/>
                </a:lnTo>
                <a:lnTo>
                  <a:pt x="4346405" y="3493423"/>
                </a:lnTo>
                <a:lnTo>
                  <a:pt x="0" y="3493423"/>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rot="-4334738">
            <a:off x="-624935" y="7583951"/>
            <a:ext cx="3307270" cy="4114800"/>
          </a:xfrm>
          <a:custGeom>
            <a:avLst/>
            <a:gdLst/>
            <a:ahLst/>
            <a:cxnLst/>
            <a:rect l="l" t="t" r="r" b="b"/>
            <a:pathLst>
              <a:path w="3307270" h="4114800">
                <a:moveTo>
                  <a:pt x="0" y="0"/>
                </a:moveTo>
                <a:lnTo>
                  <a:pt x="3307270" y="0"/>
                </a:lnTo>
                <a:lnTo>
                  <a:pt x="3307270" y="4114800"/>
                </a:lnTo>
                <a:lnTo>
                  <a:pt x="0" y="41148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6417726" y="-301549"/>
            <a:ext cx="2606662" cy="2486104"/>
          </a:xfrm>
          <a:custGeom>
            <a:avLst/>
            <a:gdLst/>
            <a:ahLst/>
            <a:cxnLst/>
            <a:rect l="l" t="t" r="r" b="b"/>
            <a:pathLst>
              <a:path w="2606662" h="2486104">
                <a:moveTo>
                  <a:pt x="0" y="0"/>
                </a:moveTo>
                <a:lnTo>
                  <a:pt x="2606662" y="0"/>
                </a:lnTo>
                <a:lnTo>
                  <a:pt x="2606662" y="2486104"/>
                </a:lnTo>
                <a:lnTo>
                  <a:pt x="0" y="2486104"/>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1180065" y="8802419"/>
            <a:ext cx="2606662" cy="2486104"/>
          </a:xfrm>
          <a:custGeom>
            <a:avLst/>
            <a:gdLst/>
            <a:ahLst/>
            <a:cxnLst/>
            <a:rect l="l" t="t" r="r" b="b"/>
            <a:pathLst>
              <a:path w="2606662" h="2486104">
                <a:moveTo>
                  <a:pt x="0" y="0"/>
                </a:moveTo>
                <a:lnTo>
                  <a:pt x="2606662" y="0"/>
                </a:lnTo>
                <a:lnTo>
                  <a:pt x="2606662" y="2486104"/>
                </a:lnTo>
                <a:lnTo>
                  <a:pt x="0" y="2486104"/>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7" name="Freeform 7"/>
          <p:cNvSpPr/>
          <p:nvPr/>
        </p:nvSpPr>
        <p:spPr>
          <a:xfrm rot="-2531369">
            <a:off x="2744411" y="-1673728"/>
            <a:ext cx="4202349" cy="4114800"/>
          </a:xfrm>
          <a:custGeom>
            <a:avLst/>
            <a:gdLst/>
            <a:ahLst/>
            <a:cxnLst/>
            <a:rect l="l" t="t" r="r" b="b"/>
            <a:pathLst>
              <a:path w="4202349" h="4114800">
                <a:moveTo>
                  <a:pt x="0" y="0"/>
                </a:moveTo>
                <a:lnTo>
                  <a:pt x="4202349" y="0"/>
                </a:lnTo>
                <a:lnTo>
                  <a:pt x="4202349" y="4114800"/>
                </a:lnTo>
                <a:lnTo>
                  <a:pt x="0" y="4114800"/>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8" name="Freeform 8"/>
          <p:cNvSpPr/>
          <p:nvPr/>
        </p:nvSpPr>
        <p:spPr>
          <a:xfrm rot="1153158">
            <a:off x="15948509" y="6537096"/>
            <a:ext cx="4004215" cy="4114800"/>
          </a:xfrm>
          <a:custGeom>
            <a:avLst/>
            <a:gdLst/>
            <a:ahLst/>
            <a:cxnLst/>
            <a:rect l="l" t="t" r="r" b="b"/>
            <a:pathLst>
              <a:path w="4004215" h="4114800">
                <a:moveTo>
                  <a:pt x="0" y="0"/>
                </a:moveTo>
                <a:lnTo>
                  <a:pt x="4004215" y="0"/>
                </a:lnTo>
                <a:lnTo>
                  <a:pt x="4004215" y="4114800"/>
                </a:lnTo>
                <a:lnTo>
                  <a:pt x="0" y="4114800"/>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9" name="Freeform 9"/>
          <p:cNvSpPr/>
          <p:nvPr/>
        </p:nvSpPr>
        <p:spPr>
          <a:xfrm>
            <a:off x="1627160" y="8456438"/>
            <a:ext cx="6436851" cy="345981"/>
          </a:xfrm>
          <a:custGeom>
            <a:avLst/>
            <a:gdLst/>
            <a:ahLst/>
            <a:cxnLst/>
            <a:rect l="l" t="t" r="r" b="b"/>
            <a:pathLst>
              <a:path w="6436851" h="345981">
                <a:moveTo>
                  <a:pt x="0" y="0"/>
                </a:moveTo>
                <a:lnTo>
                  <a:pt x="6436851" y="0"/>
                </a:lnTo>
                <a:lnTo>
                  <a:pt x="6436851" y="345981"/>
                </a:lnTo>
                <a:lnTo>
                  <a:pt x="0" y="345981"/>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10" name="Freeform 10"/>
          <p:cNvSpPr/>
          <p:nvPr/>
        </p:nvSpPr>
        <p:spPr>
          <a:xfrm rot="1318730">
            <a:off x="6533716" y="787917"/>
            <a:ext cx="1683162" cy="1965736"/>
          </a:xfrm>
          <a:custGeom>
            <a:avLst/>
            <a:gdLst/>
            <a:ahLst/>
            <a:cxnLst/>
            <a:rect l="l" t="t" r="r" b="b"/>
            <a:pathLst>
              <a:path w="1683162" h="1965736">
                <a:moveTo>
                  <a:pt x="0" y="0"/>
                </a:moveTo>
                <a:lnTo>
                  <a:pt x="1683162" y="0"/>
                </a:lnTo>
                <a:lnTo>
                  <a:pt x="1683162" y="1965736"/>
                </a:lnTo>
                <a:lnTo>
                  <a:pt x="0" y="1965736"/>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11" name="TextBox 11"/>
          <p:cNvSpPr txBox="1"/>
          <p:nvPr/>
        </p:nvSpPr>
        <p:spPr>
          <a:xfrm>
            <a:off x="831817" y="2851305"/>
            <a:ext cx="8312183" cy="3535520"/>
          </a:xfrm>
          <a:prstGeom prst="rect">
            <a:avLst/>
          </a:prstGeom>
        </p:spPr>
        <p:txBody>
          <a:bodyPr lIns="0" tIns="0" rIns="0" bIns="0" rtlCol="0" anchor="t">
            <a:spAutoFit/>
          </a:bodyPr>
          <a:lstStyle/>
          <a:p>
            <a:pPr algn="ctr">
              <a:lnSpc>
                <a:spcPts val="14637"/>
              </a:lnSpc>
            </a:pPr>
            <a:r>
              <a:rPr lang="zh-TW" altLang="en-US" sz="8800" b="1"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自殺防治守門人</a:t>
            </a:r>
            <a:r>
              <a:rPr lang="en-US" altLang="zh-TW" sz="8800" b="1"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a:t>
            </a:r>
            <a:r>
              <a:rPr lang="zh-TW" altLang="en-US" sz="8800" b="1"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員</a:t>
            </a:r>
            <a:r>
              <a:rPr lang="en-US" altLang="zh-TW" sz="8800" b="1"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a:t>
            </a:r>
            <a:r>
              <a:rPr lang="zh-TW" altLang="en-US" sz="8800" b="1"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教師研習</a:t>
            </a:r>
            <a:endParaRPr lang="en-US" sz="8800" b="1" dirty="0">
              <a:solidFill>
                <a:srgbClr val="B44650"/>
              </a:solidFill>
              <a:latin typeface="微軟正黑體" panose="020B0604030504040204" pitchFamily="34" charset="-120"/>
              <a:ea typeface="微軟正黑體" panose="020B0604030504040204" pitchFamily="34" charset="-120"/>
              <a:cs typeface="Gulfs Display"/>
              <a:sym typeface="Gulfs Display"/>
            </a:endParaRPr>
          </a:p>
        </p:txBody>
      </p:sp>
      <p:sp>
        <p:nvSpPr>
          <p:cNvPr id="12" name="TextBox 12"/>
          <p:cNvSpPr txBox="1"/>
          <p:nvPr/>
        </p:nvSpPr>
        <p:spPr>
          <a:xfrm>
            <a:off x="1452251" y="6699550"/>
            <a:ext cx="7071315" cy="1402895"/>
          </a:xfrm>
          <a:prstGeom prst="rect">
            <a:avLst/>
          </a:prstGeom>
        </p:spPr>
        <p:txBody>
          <a:bodyPr lIns="0" tIns="0" rIns="0" bIns="0" rtlCol="0" anchor="t">
            <a:spAutoFit/>
          </a:bodyPr>
          <a:lstStyle/>
          <a:p>
            <a:pPr algn="ctr">
              <a:lnSpc>
                <a:spcPts val="5625"/>
              </a:lnSpc>
              <a:spcBef>
                <a:spcPct val="0"/>
              </a:spcBef>
            </a:pPr>
            <a:r>
              <a:rPr lang="en-US" sz="4017">
                <a:solidFill>
                  <a:srgbClr val="323A30"/>
                </a:solidFill>
                <a:latin typeface="Playpen Sans"/>
                <a:ea typeface="Playpen Sans"/>
                <a:cs typeface="Playpen Sans"/>
                <a:sym typeface="Playpen Sans"/>
              </a:rPr>
              <a:t>Why It Matters &amp; How to Take Care of It</a:t>
            </a:r>
          </a:p>
        </p:txBody>
      </p:sp>
      <p:sp>
        <p:nvSpPr>
          <p:cNvPr id="15" name="矩形 14"/>
          <p:cNvSpPr/>
          <p:nvPr/>
        </p:nvSpPr>
        <p:spPr>
          <a:xfrm>
            <a:off x="8913490" y="302934"/>
            <a:ext cx="7622600" cy="707886"/>
          </a:xfrm>
          <a:prstGeom prst="rect">
            <a:avLst/>
          </a:prstGeom>
        </p:spPr>
        <p:txBody>
          <a:bodyPr wrap="none">
            <a:spAutoFit/>
          </a:bodyPr>
          <a:lstStyle/>
          <a:p>
            <a:r>
              <a:rPr lang="zh-TW" altLang="en-US" sz="4000" dirty="0">
                <a:ln w="0"/>
                <a:effectLst>
                  <a:outerShdw blurRad="38100" dist="19050" dir="2700000" algn="tl" rotWithShape="0">
                    <a:schemeClr val="dk1">
                      <a:alpha val="40000"/>
                    </a:schemeClr>
                  </a:outerShdw>
                </a:effectLst>
                <a:latin typeface="華康POP3體W12" pitchFamily="81" charset="-120"/>
                <a:ea typeface="華康POP3體W12" pitchFamily="81" charset="-120"/>
              </a:rPr>
              <a:t>屏東縣仁愛國小</a:t>
            </a:r>
            <a:r>
              <a:rPr lang="en-US" altLang="zh-TW" sz="4000" dirty="0" smtClean="0">
                <a:ln w="0"/>
                <a:effectLst>
                  <a:outerShdw blurRad="38100" dist="19050" dir="2700000" algn="tl" rotWithShape="0">
                    <a:schemeClr val="dk1">
                      <a:alpha val="40000"/>
                    </a:schemeClr>
                  </a:outerShdw>
                </a:effectLst>
                <a:latin typeface="華康POP3體W12" pitchFamily="81" charset="-120"/>
                <a:ea typeface="華康POP3體W12" pitchFamily="81" charset="-120"/>
              </a:rPr>
              <a:t>115</a:t>
            </a:r>
            <a:r>
              <a:rPr lang="zh-TW" altLang="en-US" sz="4000" dirty="0" smtClean="0">
                <a:ln w="0"/>
                <a:effectLst>
                  <a:outerShdw blurRad="38100" dist="19050" dir="2700000" algn="tl" rotWithShape="0">
                    <a:schemeClr val="dk1">
                      <a:alpha val="40000"/>
                    </a:schemeClr>
                  </a:outerShdw>
                </a:effectLst>
                <a:latin typeface="華康POP3體W12" pitchFamily="81" charset="-120"/>
                <a:ea typeface="華康POP3體W12" pitchFamily="81" charset="-120"/>
              </a:rPr>
              <a:t>學年</a:t>
            </a:r>
            <a:r>
              <a:rPr lang="zh-TW" altLang="en-US" sz="4000" dirty="0">
                <a:ln w="0"/>
                <a:effectLst>
                  <a:outerShdw blurRad="38100" dist="19050" dir="2700000" algn="tl" rotWithShape="0">
                    <a:schemeClr val="dk1">
                      <a:alpha val="40000"/>
                    </a:schemeClr>
                  </a:outerShdw>
                </a:effectLst>
                <a:latin typeface="華康POP3體W12" pitchFamily="81" charset="-120"/>
                <a:ea typeface="華康POP3體W12" pitchFamily="81" charset="-120"/>
              </a:rPr>
              <a:t>度上學期</a:t>
            </a:r>
          </a:p>
        </p:txBody>
      </p:sp>
      <p:sp>
        <p:nvSpPr>
          <p:cNvPr id="16" name="矩形 15"/>
          <p:cNvSpPr/>
          <p:nvPr/>
        </p:nvSpPr>
        <p:spPr>
          <a:xfrm>
            <a:off x="9590148" y="8510031"/>
            <a:ext cx="5749190" cy="707886"/>
          </a:xfrm>
          <a:prstGeom prst="rect">
            <a:avLst/>
          </a:prstGeom>
          <a:noFill/>
        </p:spPr>
        <p:txBody>
          <a:bodyPr wrap="square" lIns="91440" tIns="45720" rIns="91440" bIns="45720">
            <a:spAutoFit/>
          </a:bodyPr>
          <a:lstStyle/>
          <a:p>
            <a:r>
              <a:rPr lang="zh-TW" altLang="en-US" sz="4000" b="1" dirty="0" smtClean="0">
                <a:ln w="0"/>
                <a:solidFill>
                  <a:schemeClr val="accent6">
                    <a:lumMod val="50000"/>
                  </a:schemeClr>
                </a:solidFill>
                <a:latin typeface="標楷體" pitchFamily="65" charset="-120"/>
                <a:ea typeface="標楷體" pitchFamily="65" charset="-120"/>
              </a:rPr>
              <a:t>仁愛國小校長 林群智</a:t>
            </a:r>
            <a:endParaRPr lang="zh-TW" altLang="en-US" sz="4000" b="1" cap="none" spc="0" dirty="0">
              <a:ln w="0"/>
              <a:solidFill>
                <a:schemeClr val="accent6">
                  <a:lumMod val="50000"/>
                </a:schemeClr>
              </a:solidFill>
              <a:latin typeface="標楷體" pitchFamily="65" charset="-120"/>
              <a:ea typeface="標楷體" pitchFamily="65" charset="-120"/>
            </a:endParaRPr>
          </a:p>
        </p:txBody>
      </p:sp>
      <p:sp>
        <p:nvSpPr>
          <p:cNvPr id="17" name="文字方塊 16"/>
          <p:cNvSpPr txBox="1"/>
          <p:nvPr/>
        </p:nvSpPr>
        <p:spPr>
          <a:xfrm>
            <a:off x="9576226" y="9217917"/>
            <a:ext cx="6346609" cy="584775"/>
          </a:xfrm>
          <a:prstGeom prst="rect">
            <a:avLst/>
          </a:prstGeom>
          <a:noFill/>
        </p:spPr>
        <p:txBody>
          <a:bodyPr wrap="square" rtlCol="0">
            <a:spAutoFit/>
          </a:bodyPr>
          <a:lstStyle/>
          <a:p>
            <a:r>
              <a:rPr lang="en-US" altLang="zh-TW" sz="3200" dirty="0" smtClean="0">
                <a:latin typeface="Gadugi" pitchFamily="34" charset="0"/>
                <a:ea typeface="Gadugi" pitchFamily="34" charset="0"/>
              </a:rPr>
              <a:t>115</a:t>
            </a:r>
            <a:r>
              <a:rPr lang="zh-TW" altLang="en-US" sz="3200" dirty="0" smtClean="0">
                <a:latin typeface="Gadugi" pitchFamily="34" charset="0"/>
              </a:rPr>
              <a:t>年 </a:t>
            </a:r>
            <a:r>
              <a:rPr lang="en-US" altLang="zh-TW" sz="3200" dirty="0">
                <a:latin typeface="Gadugi" pitchFamily="34" charset="0"/>
                <a:ea typeface="Gadugi" pitchFamily="34" charset="0"/>
              </a:rPr>
              <a:t>09</a:t>
            </a:r>
            <a:r>
              <a:rPr lang="zh-TW" altLang="en-US" sz="3200" dirty="0">
                <a:latin typeface="Gadugi" pitchFamily="34" charset="0"/>
              </a:rPr>
              <a:t> 月 </a:t>
            </a:r>
            <a:r>
              <a:rPr lang="en-US" altLang="zh-TW" sz="3200" dirty="0" smtClean="0">
                <a:latin typeface="Gadugi" pitchFamily="34" charset="0"/>
                <a:ea typeface="Gadugi" pitchFamily="34" charset="0"/>
              </a:rPr>
              <a:t>02</a:t>
            </a:r>
            <a:r>
              <a:rPr lang="zh-TW" altLang="en-US" sz="3200" dirty="0" smtClean="0">
                <a:latin typeface="Gadugi" pitchFamily="34" charset="0"/>
                <a:ea typeface="Gadugi" pitchFamily="34" charset="0"/>
              </a:rPr>
              <a:t> </a:t>
            </a:r>
            <a:r>
              <a:rPr lang="zh-TW" altLang="en-US" sz="3200" dirty="0">
                <a:latin typeface="Gadugi" pitchFamily="34" charset="0"/>
              </a:rPr>
              <a:t>日   </a:t>
            </a:r>
            <a:r>
              <a:rPr lang="en-US" altLang="zh-TW" sz="3200" dirty="0">
                <a:latin typeface="Gadugi" pitchFamily="34" charset="0"/>
                <a:ea typeface="Gadugi" pitchFamily="34" charset="0"/>
              </a:rPr>
              <a:t>13:30</a:t>
            </a:r>
            <a:r>
              <a:rPr lang="zh-TW" altLang="en-US" sz="3200" dirty="0">
                <a:latin typeface="Gadugi" pitchFamily="34" charset="0"/>
              </a:rPr>
              <a:t> </a:t>
            </a:r>
            <a:r>
              <a:rPr lang="en-US" altLang="zh-TW" sz="3200" dirty="0">
                <a:latin typeface="Gadugi" pitchFamily="34" charset="0"/>
                <a:ea typeface="Gadugi" pitchFamily="34" charset="0"/>
              </a:rPr>
              <a:t>~</a:t>
            </a:r>
            <a:r>
              <a:rPr lang="zh-TW" altLang="en-US" sz="3200" dirty="0">
                <a:latin typeface="Gadugi" pitchFamily="34" charset="0"/>
                <a:ea typeface="新細明體"/>
              </a:rPr>
              <a:t> </a:t>
            </a:r>
            <a:r>
              <a:rPr lang="en-US" altLang="zh-TW" sz="3200" dirty="0">
                <a:latin typeface="Gadugi" pitchFamily="34" charset="0"/>
                <a:ea typeface="Gadugi" pitchFamily="34" charset="0"/>
              </a:rPr>
              <a:t>16:30</a:t>
            </a:r>
            <a:endParaRPr lang="zh-TW" altLang="en-US" sz="3200" dirty="0">
              <a:latin typeface="Gadug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rot="6246993">
            <a:off x="13649402" y="6136933"/>
            <a:ext cx="5406889" cy="4911942"/>
          </a:xfrm>
          <a:custGeom>
            <a:avLst/>
            <a:gdLst/>
            <a:ahLst/>
            <a:cxnLst/>
            <a:rect l="l" t="t" r="r" b="b"/>
            <a:pathLst>
              <a:path w="6162571" h="6034184">
                <a:moveTo>
                  <a:pt x="0" y="0"/>
                </a:moveTo>
                <a:lnTo>
                  <a:pt x="6162571" y="0"/>
                </a:lnTo>
                <a:lnTo>
                  <a:pt x="6162571" y="6034184"/>
                </a:lnTo>
                <a:lnTo>
                  <a:pt x="0" y="603418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5441177" y="-705334"/>
            <a:ext cx="3636245" cy="3468069"/>
          </a:xfrm>
          <a:custGeom>
            <a:avLst/>
            <a:gdLst/>
            <a:ahLst/>
            <a:cxnLst/>
            <a:rect l="l" t="t" r="r" b="b"/>
            <a:pathLst>
              <a:path w="3636245" h="3468069">
                <a:moveTo>
                  <a:pt x="0" y="0"/>
                </a:moveTo>
                <a:lnTo>
                  <a:pt x="3636246" y="0"/>
                </a:lnTo>
                <a:lnTo>
                  <a:pt x="3636246" y="3468068"/>
                </a:lnTo>
                <a:lnTo>
                  <a:pt x="0" y="34680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4325600" y="7124700"/>
            <a:ext cx="4191000" cy="2971800"/>
          </a:xfrm>
          <a:custGeom>
            <a:avLst/>
            <a:gdLst/>
            <a:ahLst/>
            <a:cxnLst/>
            <a:rect l="l" t="t" r="r" b="b"/>
            <a:pathLst>
              <a:path w="7447684" h="6032624">
                <a:moveTo>
                  <a:pt x="0" y="0"/>
                </a:moveTo>
                <a:lnTo>
                  <a:pt x="7447684" y="0"/>
                </a:lnTo>
                <a:lnTo>
                  <a:pt x="7447684" y="6032625"/>
                </a:lnTo>
                <a:lnTo>
                  <a:pt x="0" y="6032625"/>
                </a:lnTo>
                <a:lnTo>
                  <a:pt x="0" y="0"/>
                </a:lnTo>
                <a:close/>
              </a:path>
            </a:pathLst>
          </a:custGeom>
          <a:blipFill>
            <a:blip r:embed="rId6"/>
            <a:stretch>
              <a:fillRect/>
            </a:stretch>
          </a:blipFill>
        </p:spPr>
      </p:sp>
      <p:sp>
        <p:nvSpPr>
          <p:cNvPr id="6" name="TextBox 6"/>
          <p:cNvSpPr txBox="1"/>
          <p:nvPr/>
        </p:nvSpPr>
        <p:spPr>
          <a:xfrm>
            <a:off x="2370131" y="3690709"/>
            <a:ext cx="12184069" cy="3447098"/>
          </a:xfrm>
          <a:prstGeom prst="rect">
            <a:avLst/>
          </a:prstGeom>
        </p:spPr>
        <p:txBody>
          <a:bodyPr wrap="square" lIns="0" tIns="0" rIns="0" bIns="0" rtlCol="0" anchor="t">
            <a:spAutoFit/>
          </a:bodyPr>
          <a:lstStyle/>
          <a:p>
            <a:r>
              <a:rPr lang="en-US" altLang="zh-TW" sz="5400" b="1" dirty="0">
                <a:latin typeface="標楷體" panose="03000509000000000000" pitchFamily="65" charset="-120"/>
                <a:ea typeface="標楷體" panose="03000509000000000000" pitchFamily="65" charset="-120"/>
              </a:rPr>
              <a:t>2.</a:t>
            </a:r>
            <a:r>
              <a:rPr lang="zh-TW" altLang="en-US" sz="5400" b="1" dirty="0">
                <a:latin typeface="標楷體" panose="03000509000000000000" pitchFamily="65" charset="-120"/>
                <a:ea typeface="標楷體" panose="03000509000000000000" pitchFamily="65" charset="-120"/>
              </a:rPr>
              <a:t>行動或事件 </a:t>
            </a:r>
            <a:r>
              <a:rPr lang="en-US" altLang="zh-TW" sz="5400" b="1" dirty="0">
                <a:latin typeface="標楷體" panose="03000509000000000000" pitchFamily="65" charset="-120"/>
                <a:ea typeface="標楷體" panose="03000509000000000000" pitchFamily="65" charset="-120"/>
              </a:rPr>
              <a:t>(Action or Events)</a:t>
            </a:r>
            <a:endParaRPr lang="en-US" altLang="zh-TW" sz="5400" dirty="0">
              <a:latin typeface="標楷體" panose="03000509000000000000" pitchFamily="65" charset="-120"/>
              <a:ea typeface="標楷體" panose="03000509000000000000" pitchFamily="65" charset="-120"/>
            </a:endParaRPr>
          </a:p>
          <a:p>
            <a:pPr>
              <a:lnSpc>
                <a:spcPts val="6800"/>
              </a:lnSpc>
            </a:pPr>
            <a:r>
              <a:rPr lang="zh-TW" altLang="en-US" sz="44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4400" dirty="0" smtClean="0">
                <a:latin typeface="標楷體" panose="03000509000000000000" pitchFamily="65" charset="-120"/>
                <a:ea typeface="標楷體" panose="03000509000000000000" pitchFamily="65" charset="-120"/>
              </a:rPr>
              <a:t>藥物</a:t>
            </a:r>
            <a:r>
              <a:rPr lang="zh-TW" altLang="en-US" sz="4400" dirty="0">
                <a:latin typeface="標楷體" panose="03000509000000000000" pitchFamily="65" charset="-120"/>
                <a:ea typeface="標楷體" panose="03000509000000000000" pitchFamily="65" charset="-120"/>
              </a:rPr>
              <a:t>或酒精濫用</a:t>
            </a:r>
          </a:p>
          <a:p>
            <a:pPr>
              <a:lnSpc>
                <a:spcPts val="6800"/>
              </a:lnSpc>
            </a:pPr>
            <a:r>
              <a:rPr lang="zh-TW" altLang="en-US" sz="44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4400" dirty="0" smtClean="0">
                <a:latin typeface="標楷體" panose="03000509000000000000" pitchFamily="65" charset="-120"/>
                <a:ea typeface="標楷體" panose="03000509000000000000" pitchFamily="65" charset="-120"/>
              </a:rPr>
              <a:t>談論</a:t>
            </a:r>
            <a:r>
              <a:rPr lang="zh-TW" altLang="en-US" sz="4400" dirty="0">
                <a:latin typeface="標楷體" panose="03000509000000000000" pitchFamily="65" charset="-120"/>
                <a:ea typeface="標楷體" panose="03000509000000000000" pitchFamily="65" charset="-120"/>
              </a:rPr>
              <a:t>或撰寫有關死亡或毀滅的情節</a:t>
            </a:r>
          </a:p>
          <a:p>
            <a:pPr>
              <a:lnSpc>
                <a:spcPts val="6800"/>
              </a:lnSpc>
            </a:pPr>
            <a:r>
              <a:rPr lang="zh-TW" altLang="en-US" sz="44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4400" dirty="0" smtClean="0">
                <a:latin typeface="標楷體" panose="03000509000000000000" pitchFamily="65" charset="-120"/>
                <a:ea typeface="標楷體" panose="03000509000000000000" pitchFamily="65" charset="-120"/>
              </a:rPr>
              <a:t>焦躁</a:t>
            </a:r>
            <a:r>
              <a:rPr lang="zh-TW" altLang="en-US" sz="4400" dirty="0">
                <a:latin typeface="標楷體" panose="03000509000000000000" pitchFamily="65" charset="-120"/>
                <a:ea typeface="標楷體" panose="03000509000000000000" pitchFamily="65" charset="-120"/>
              </a:rPr>
              <a:t>不安、攻擊、</a:t>
            </a:r>
            <a:r>
              <a:rPr lang="zh-TW" altLang="en-US" sz="4400" dirty="0" smtClean="0">
                <a:latin typeface="標楷體" panose="03000509000000000000" pitchFamily="65" charset="-120"/>
                <a:ea typeface="標楷體" panose="03000509000000000000" pitchFamily="65" charset="-120"/>
              </a:rPr>
              <a:t>魯莽</a:t>
            </a:r>
            <a:endParaRPr lang="zh-TW" altLang="en-US" sz="4400" dirty="0">
              <a:latin typeface="標楷體" panose="03000509000000000000" pitchFamily="65" charset="-120"/>
              <a:ea typeface="標楷體" panose="03000509000000000000" pitchFamily="65" charset="-120"/>
            </a:endParaRPr>
          </a:p>
        </p:txBody>
      </p:sp>
      <p:sp>
        <p:nvSpPr>
          <p:cNvPr id="7" name="Freeform 7"/>
          <p:cNvSpPr/>
          <p:nvPr/>
        </p:nvSpPr>
        <p:spPr>
          <a:xfrm>
            <a:off x="-266154" y="-496229"/>
            <a:ext cx="4346405" cy="3493423"/>
          </a:xfrm>
          <a:custGeom>
            <a:avLst/>
            <a:gdLst/>
            <a:ahLst/>
            <a:cxnLst/>
            <a:rect l="l" t="t" r="r" b="b"/>
            <a:pathLst>
              <a:path w="4346405" h="3493423">
                <a:moveTo>
                  <a:pt x="0" y="0"/>
                </a:moveTo>
                <a:lnTo>
                  <a:pt x="4346405" y="0"/>
                </a:lnTo>
                <a:lnTo>
                  <a:pt x="4346405" y="3493423"/>
                </a:lnTo>
                <a:lnTo>
                  <a:pt x="0" y="3493423"/>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Freeform 8"/>
          <p:cNvSpPr/>
          <p:nvPr/>
        </p:nvSpPr>
        <p:spPr>
          <a:xfrm rot="-4334738">
            <a:off x="800610" y="8280383"/>
            <a:ext cx="4355486" cy="5418957"/>
          </a:xfrm>
          <a:custGeom>
            <a:avLst/>
            <a:gdLst/>
            <a:ahLst/>
            <a:cxnLst/>
            <a:rect l="l" t="t" r="r" b="b"/>
            <a:pathLst>
              <a:path w="4355486" h="5418957">
                <a:moveTo>
                  <a:pt x="0" y="0"/>
                </a:moveTo>
                <a:lnTo>
                  <a:pt x="4355487" y="0"/>
                </a:lnTo>
                <a:lnTo>
                  <a:pt x="4355487" y="5418957"/>
                </a:lnTo>
                <a:lnTo>
                  <a:pt x="0" y="5418957"/>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9" name="Freeform 9"/>
          <p:cNvSpPr/>
          <p:nvPr/>
        </p:nvSpPr>
        <p:spPr>
          <a:xfrm rot="959250">
            <a:off x="12930230" y="463629"/>
            <a:ext cx="1643275" cy="1836062"/>
          </a:xfrm>
          <a:custGeom>
            <a:avLst/>
            <a:gdLst/>
            <a:ahLst/>
            <a:cxnLst/>
            <a:rect l="l" t="t" r="r" b="b"/>
            <a:pathLst>
              <a:path w="1643275" h="1836062">
                <a:moveTo>
                  <a:pt x="0" y="0"/>
                </a:moveTo>
                <a:lnTo>
                  <a:pt x="1643275" y="0"/>
                </a:lnTo>
                <a:lnTo>
                  <a:pt x="1643275" y="1836061"/>
                </a:lnTo>
                <a:lnTo>
                  <a:pt x="0" y="1836061"/>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1" name="Freeform 11"/>
          <p:cNvSpPr/>
          <p:nvPr/>
        </p:nvSpPr>
        <p:spPr>
          <a:xfrm rot="-10800000">
            <a:off x="15163799" y="8596325"/>
            <a:ext cx="3606716" cy="2761840"/>
          </a:xfrm>
          <a:custGeom>
            <a:avLst/>
            <a:gdLst/>
            <a:ahLst/>
            <a:cxnLst/>
            <a:rect l="l" t="t" r="r" b="b"/>
            <a:pathLst>
              <a:path w="4346405" h="3493423">
                <a:moveTo>
                  <a:pt x="0" y="0"/>
                </a:moveTo>
                <a:lnTo>
                  <a:pt x="4346405" y="0"/>
                </a:lnTo>
                <a:lnTo>
                  <a:pt x="4346405" y="3493423"/>
                </a:lnTo>
                <a:lnTo>
                  <a:pt x="0" y="3493423"/>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2" name="Freeform 12"/>
          <p:cNvSpPr/>
          <p:nvPr/>
        </p:nvSpPr>
        <p:spPr>
          <a:xfrm>
            <a:off x="-1303331" y="8368403"/>
            <a:ext cx="2606662" cy="2486104"/>
          </a:xfrm>
          <a:custGeom>
            <a:avLst/>
            <a:gdLst/>
            <a:ahLst/>
            <a:cxnLst/>
            <a:rect l="l" t="t" r="r" b="b"/>
            <a:pathLst>
              <a:path w="2606662" h="2486104">
                <a:moveTo>
                  <a:pt x="0" y="0"/>
                </a:moveTo>
                <a:lnTo>
                  <a:pt x="2606662" y="0"/>
                </a:lnTo>
                <a:lnTo>
                  <a:pt x="2606662" y="2486104"/>
                </a:lnTo>
                <a:lnTo>
                  <a:pt x="0" y="2486104"/>
                </a:lnTo>
                <a:lnTo>
                  <a:pt x="0" y="0"/>
                </a:lnTo>
                <a:close/>
              </a:path>
            </a:pathLst>
          </a:custGeom>
          <a:blipFill>
            <a:blip r:embed="rId13">
              <a:extLst>
                <a:ext uri="{96DAC541-7B7A-43D3-8B79-37D633B846F1}">
                  <asvg:svgBlip xmlns:asvg="http://schemas.microsoft.com/office/drawing/2016/SVG/main" xmlns="" r:embed="rId16"/>
                </a:ext>
              </a:extLst>
            </a:blip>
            <a:stretch>
              <a:fillRect/>
            </a:stretch>
          </a:blipFill>
        </p:spPr>
      </p:sp>
      <p:sp>
        <p:nvSpPr>
          <p:cNvPr id="13" name="Freeform 13"/>
          <p:cNvSpPr/>
          <p:nvPr/>
        </p:nvSpPr>
        <p:spPr>
          <a:xfrm rot="-7529756">
            <a:off x="7459247" y="-1110999"/>
            <a:ext cx="3369505" cy="3462561"/>
          </a:xfrm>
          <a:custGeom>
            <a:avLst/>
            <a:gdLst/>
            <a:ahLst/>
            <a:cxnLst/>
            <a:rect l="l" t="t" r="r" b="b"/>
            <a:pathLst>
              <a:path w="3369505" h="3462561">
                <a:moveTo>
                  <a:pt x="0" y="0"/>
                </a:moveTo>
                <a:lnTo>
                  <a:pt x="3369506" y="0"/>
                </a:lnTo>
                <a:lnTo>
                  <a:pt x="3369506" y="3462561"/>
                </a:lnTo>
                <a:lnTo>
                  <a:pt x="0" y="3462561"/>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sp>
        <p:nvSpPr>
          <p:cNvPr id="14" name="TextBox 3"/>
          <p:cNvSpPr txBox="1"/>
          <p:nvPr/>
        </p:nvSpPr>
        <p:spPr>
          <a:xfrm>
            <a:off x="1629698" y="2168651"/>
            <a:ext cx="11681986" cy="1000274"/>
          </a:xfrm>
          <a:prstGeom prst="rect">
            <a:avLst/>
          </a:prstGeom>
        </p:spPr>
        <p:txBody>
          <a:bodyPr wrap="square" lIns="0" tIns="0" rIns="0" bIns="0" rtlCol="0" anchor="t">
            <a:spAutoFit/>
          </a:bodyPr>
          <a:lstStyle/>
          <a:p>
            <a:pPr algn="l">
              <a:lnSpc>
                <a:spcPts val="7813"/>
              </a:lnSpc>
            </a:pPr>
            <a:r>
              <a:rPr lang="zh-TW" altLang="en-US" sz="8000"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自殺的警訊</a:t>
            </a:r>
            <a:r>
              <a:rPr lang="en-US" altLang="zh-TW" sz="8000"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(fact)</a:t>
            </a:r>
            <a:r>
              <a:rPr lang="zh-TW" altLang="en-US" sz="8000"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有哪些</a:t>
            </a:r>
            <a:r>
              <a:rPr lang="en-US" altLang="zh-TW" sz="8000" dirty="0" smtClean="0">
                <a:solidFill>
                  <a:srgbClr val="B44650"/>
                </a:solidFill>
                <a:latin typeface="標楷體" panose="03000509000000000000" pitchFamily="65" charset="-120"/>
                <a:ea typeface="標楷體" panose="03000509000000000000" pitchFamily="65" charset="-120"/>
                <a:cs typeface="Gulfs Display"/>
                <a:sym typeface="Gulfs Display"/>
              </a:rPr>
              <a:t>﹖</a:t>
            </a:r>
            <a:endParaRPr lang="en-US" sz="8000" dirty="0">
              <a:solidFill>
                <a:srgbClr val="B44650"/>
              </a:solidFill>
              <a:latin typeface="微軟正黑體" panose="020B0604030504040204" pitchFamily="34" charset="-120"/>
              <a:ea typeface="微軟正黑體" panose="020B0604030504040204" pitchFamily="34" charset="-120"/>
              <a:cs typeface="Gulfs Display"/>
              <a:sym typeface="Gulfs Display"/>
            </a:endParaRPr>
          </a:p>
        </p:txBody>
      </p:sp>
    </p:spTree>
    <p:extLst>
      <p:ext uri="{BB962C8B-B14F-4D97-AF65-F5344CB8AC3E}">
        <p14:creationId xmlns:p14="http://schemas.microsoft.com/office/powerpoint/2010/main" val="1435312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rot="6246993">
            <a:off x="14467293" y="7185985"/>
            <a:ext cx="4761705" cy="3728238"/>
          </a:xfrm>
          <a:custGeom>
            <a:avLst/>
            <a:gdLst/>
            <a:ahLst/>
            <a:cxnLst/>
            <a:rect l="l" t="t" r="r" b="b"/>
            <a:pathLst>
              <a:path w="6162571" h="6034184">
                <a:moveTo>
                  <a:pt x="0" y="0"/>
                </a:moveTo>
                <a:lnTo>
                  <a:pt x="6162571" y="0"/>
                </a:lnTo>
                <a:lnTo>
                  <a:pt x="6162571" y="6034184"/>
                </a:lnTo>
                <a:lnTo>
                  <a:pt x="0" y="603418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5441177" y="-705334"/>
            <a:ext cx="3636245" cy="3468069"/>
          </a:xfrm>
          <a:custGeom>
            <a:avLst/>
            <a:gdLst/>
            <a:ahLst/>
            <a:cxnLst/>
            <a:rect l="l" t="t" r="r" b="b"/>
            <a:pathLst>
              <a:path w="3636245" h="3468069">
                <a:moveTo>
                  <a:pt x="0" y="0"/>
                </a:moveTo>
                <a:lnTo>
                  <a:pt x="3636246" y="0"/>
                </a:lnTo>
                <a:lnTo>
                  <a:pt x="3636246" y="3468068"/>
                </a:lnTo>
                <a:lnTo>
                  <a:pt x="0" y="34680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4752645" y="7513010"/>
            <a:ext cx="4191000" cy="2971800"/>
          </a:xfrm>
          <a:custGeom>
            <a:avLst/>
            <a:gdLst/>
            <a:ahLst/>
            <a:cxnLst/>
            <a:rect l="l" t="t" r="r" b="b"/>
            <a:pathLst>
              <a:path w="7447684" h="6032624">
                <a:moveTo>
                  <a:pt x="0" y="0"/>
                </a:moveTo>
                <a:lnTo>
                  <a:pt x="7447684" y="0"/>
                </a:lnTo>
                <a:lnTo>
                  <a:pt x="7447684" y="6032625"/>
                </a:lnTo>
                <a:lnTo>
                  <a:pt x="0" y="6032625"/>
                </a:lnTo>
                <a:lnTo>
                  <a:pt x="0" y="0"/>
                </a:lnTo>
                <a:close/>
              </a:path>
            </a:pathLst>
          </a:custGeom>
          <a:blipFill>
            <a:blip r:embed="rId6"/>
            <a:stretch>
              <a:fillRect/>
            </a:stretch>
          </a:blipFill>
        </p:spPr>
      </p:sp>
      <p:sp>
        <p:nvSpPr>
          <p:cNvPr id="6" name="TextBox 6"/>
          <p:cNvSpPr txBox="1"/>
          <p:nvPr/>
        </p:nvSpPr>
        <p:spPr>
          <a:xfrm>
            <a:off x="1524000" y="2830111"/>
            <a:ext cx="15697200" cy="6781344"/>
          </a:xfrm>
          <a:prstGeom prst="rect">
            <a:avLst/>
          </a:prstGeom>
        </p:spPr>
        <p:txBody>
          <a:bodyPr wrap="square" lIns="0" tIns="0" rIns="0" bIns="0" rtlCol="0" anchor="t">
            <a:spAutoFit/>
          </a:bodyPr>
          <a:lstStyle/>
          <a:p>
            <a:pPr>
              <a:lnSpc>
                <a:spcPts val="6600"/>
              </a:lnSpc>
            </a:pPr>
            <a:r>
              <a:rPr lang="en-US" altLang="zh-TW" sz="5400" b="1" dirty="0">
                <a:latin typeface="標楷體" panose="03000509000000000000" pitchFamily="65" charset="-120"/>
                <a:ea typeface="標楷體" panose="03000509000000000000" pitchFamily="65" charset="-120"/>
              </a:rPr>
              <a:t>3.</a:t>
            </a:r>
            <a:r>
              <a:rPr lang="zh-TW" altLang="en-US" sz="5400" b="1" dirty="0">
                <a:latin typeface="標楷體" panose="03000509000000000000" pitchFamily="65" charset="-120"/>
                <a:ea typeface="標楷體" panose="03000509000000000000" pitchFamily="65" charset="-120"/>
              </a:rPr>
              <a:t>改變</a:t>
            </a:r>
            <a:r>
              <a:rPr lang="en-US" altLang="zh-TW" sz="5400" b="1" dirty="0">
                <a:latin typeface="標楷體" panose="03000509000000000000" pitchFamily="65" charset="-120"/>
                <a:ea typeface="標楷體" panose="03000509000000000000" pitchFamily="65" charset="-120"/>
              </a:rPr>
              <a:t>(Change)</a:t>
            </a:r>
            <a:endParaRPr lang="zh-TW" altLang="en-US" sz="5400" dirty="0" smtClean="0">
              <a:latin typeface="標楷體" panose="03000509000000000000" pitchFamily="65" charset="-120"/>
              <a:ea typeface="標楷體" panose="03000509000000000000" pitchFamily="65" charset="-120"/>
            </a:endParaRPr>
          </a:p>
          <a:p>
            <a:pPr>
              <a:lnSpc>
                <a:spcPts val="6600"/>
              </a:lnSpc>
            </a:pPr>
            <a:r>
              <a:rPr lang="zh-TW" altLang="en-US" sz="44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4400" dirty="0" smtClean="0">
                <a:latin typeface="標楷體" panose="03000509000000000000" pitchFamily="65" charset="-120"/>
                <a:ea typeface="標楷體" panose="03000509000000000000" pitchFamily="65" charset="-120"/>
              </a:rPr>
              <a:t>對於</a:t>
            </a:r>
            <a:r>
              <a:rPr lang="zh-TW" altLang="en-US" sz="4400" dirty="0">
                <a:latin typeface="標楷體" panose="03000509000000000000" pitchFamily="65" charset="-120"/>
                <a:ea typeface="標楷體" panose="03000509000000000000" pitchFamily="65" charset="-120"/>
              </a:rPr>
              <a:t>朋友、嗜好、個人清潔、性、或以往喜歡的活動失去興趣</a:t>
            </a:r>
            <a:r>
              <a:rPr lang="zh-TW" altLang="en-US" sz="4400" dirty="0" smtClean="0">
                <a:latin typeface="標楷體" panose="03000509000000000000" pitchFamily="65" charset="-120"/>
                <a:ea typeface="標楷體" panose="03000509000000000000" pitchFamily="65" charset="-120"/>
              </a:rPr>
              <a:t>，</a:t>
            </a:r>
            <a:endParaRPr lang="en-US" altLang="zh-TW" sz="4400" dirty="0" smtClean="0">
              <a:latin typeface="標楷體" panose="03000509000000000000" pitchFamily="65" charset="-120"/>
              <a:ea typeface="標楷體" panose="03000509000000000000" pitchFamily="65" charset="-120"/>
            </a:endParaRPr>
          </a:p>
          <a:p>
            <a:pPr>
              <a:lnSpc>
                <a:spcPts val="6600"/>
              </a:lnSpc>
            </a:pPr>
            <a:r>
              <a:rPr lang="en-US" altLang="zh-TW" sz="4400" dirty="0">
                <a:latin typeface="標楷體" panose="03000509000000000000" pitchFamily="65" charset="-120"/>
                <a:ea typeface="標楷體" panose="03000509000000000000" pitchFamily="65" charset="-120"/>
              </a:rPr>
              <a:t> </a:t>
            </a:r>
            <a:r>
              <a:rPr lang="en-US" altLang="zh-TW" sz="4400" dirty="0" smtClean="0">
                <a:latin typeface="標楷體" panose="03000509000000000000" pitchFamily="65" charset="-120"/>
                <a:ea typeface="標楷體" panose="03000509000000000000" pitchFamily="65" charset="-120"/>
              </a:rPr>
              <a:t> </a:t>
            </a:r>
            <a:r>
              <a:rPr lang="zh-TW" altLang="en-US" sz="4400" dirty="0" smtClean="0">
                <a:latin typeface="標楷體" panose="03000509000000000000" pitchFamily="65" charset="-120"/>
                <a:ea typeface="標楷體" panose="03000509000000000000" pitchFamily="65" charset="-120"/>
              </a:rPr>
              <a:t>在</a:t>
            </a:r>
            <a:r>
              <a:rPr lang="zh-TW" altLang="en-US" sz="4400" dirty="0">
                <a:latin typeface="標楷體" panose="03000509000000000000" pitchFamily="65" charset="-120"/>
                <a:ea typeface="標楷體" panose="03000509000000000000" pitchFamily="65" charset="-120"/>
              </a:rPr>
              <a:t>經過一段時間的消沈、退縮後突然情況好轉。</a:t>
            </a:r>
          </a:p>
          <a:p>
            <a:pPr>
              <a:lnSpc>
                <a:spcPts val="6600"/>
              </a:lnSpc>
            </a:pPr>
            <a:r>
              <a:rPr lang="zh-TW" altLang="en-US" sz="44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4400" dirty="0" smtClean="0">
                <a:latin typeface="標楷體" panose="03000509000000000000" pitchFamily="65" charset="-120"/>
                <a:ea typeface="標楷體" panose="03000509000000000000" pitchFamily="65" charset="-120"/>
              </a:rPr>
              <a:t>人格</a:t>
            </a:r>
            <a:r>
              <a:rPr lang="en-US" altLang="zh-TW" sz="4400" dirty="0">
                <a:latin typeface="標楷體" panose="03000509000000000000" pitchFamily="65" charset="-120"/>
                <a:ea typeface="標楷體" panose="03000509000000000000" pitchFamily="65" charset="-120"/>
              </a:rPr>
              <a:t>--</a:t>
            </a:r>
            <a:r>
              <a:rPr lang="zh-TW" altLang="en-US" sz="4400" dirty="0">
                <a:latin typeface="標楷體" panose="03000509000000000000" pitchFamily="65" charset="-120"/>
                <a:ea typeface="標楷體" panose="03000509000000000000" pitchFamily="65" charset="-120"/>
              </a:rPr>
              <a:t>更退縮、厭倦、冷漠、猶豫不決，或更為喧鬧、多話</a:t>
            </a:r>
            <a:r>
              <a:rPr lang="zh-TW" altLang="en-US" sz="4400" dirty="0" smtClean="0">
                <a:latin typeface="標楷體" panose="03000509000000000000" pitchFamily="65" charset="-120"/>
                <a:ea typeface="標楷體" panose="03000509000000000000" pitchFamily="65" charset="-120"/>
              </a:rPr>
              <a:t>、</a:t>
            </a:r>
            <a:endParaRPr lang="en-US" altLang="zh-TW" sz="4400" dirty="0" smtClean="0">
              <a:latin typeface="標楷體" panose="03000509000000000000" pitchFamily="65" charset="-120"/>
              <a:ea typeface="標楷體" panose="03000509000000000000" pitchFamily="65" charset="-120"/>
            </a:endParaRPr>
          </a:p>
          <a:p>
            <a:pPr>
              <a:lnSpc>
                <a:spcPts val="6600"/>
              </a:lnSpc>
            </a:pPr>
            <a:r>
              <a:rPr lang="en-US" altLang="zh-TW" sz="4400" dirty="0">
                <a:latin typeface="標楷體" panose="03000509000000000000" pitchFamily="65" charset="-120"/>
                <a:ea typeface="標楷體" panose="03000509000000000000" pitchFamily="65" charset="-120"/>
              </a:rPr>
              <a:t> </a:t>
            </a:r>
            <a:r>
              <a:rPr lang="en-US" altLang="zh-TW" sz="4400" dirty="0" smtClean="0">
                <a:latin typeface="標楷體" panose="03000509000000000000" pitchFamily="65" charset="-120"/>
                <a:ea typeface="標楷體" panose="03000509000000000000" pitchFamily="65" charset="-120"/>
              </a:rPr>
              <a:t>       </a:t>
            </a:r>
            <a:r>
              <a:rPr lang="zh-TW" altLang="en-US" sz="4400" dirty="0" smtClean="0">
                <a:latin typeface="標楷體" panose="03000509000000000000" pitchFamily="65" charset="-120"/>
                <a:ea typeface="標楷體" panose="03000509000000000000" pitchFamily="65" charset="-120"/>
              </a:rPr>
              <a:t>外向</a:t>
            </a:r>
            <a:r>
              <a:rPr lang="zh-TW" altLang="en-US" sz="4400" dirty="0">
                <a:latin typeface="標楷體" panose="03000509000000000000" pitchFamily="65" charset="-120"/>
                <a:ea typeface="標楷體" panose="03000509000000000000" pitchFamily="65" charset="-120"/>
              </a:rPr>
              <a:t>。</a:t>
            </a:r>
          </a:p>
          <a:p>
            <a:pPr>
              <a:lnSpc>
                <a:spcPts val="6600"/>
              </a:lnSpc>
            </a:pPr>
            <a:r>
              <a:rPr lang="zh-TW" altLang="en-US" sz="44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4400" dirty="0" smtClean="0">
                <a:latin typeface="標楷體" panose="03000509000000000000" pitchFamily="65" charset="-120"/>
                <a:ea typeface="標楷體" panose="03000509000000000000" pitchFamily="65" charset="-120"/>
              </a:rPr>
              <a:t>行為</a:t>
            </a:r>
            <a:r>
              <a:rPr lang="en-US" altLang="zh-TW" sz="4400" dirty="0">
                <a:latin typeface="標楷體" panose="03000509000000000000" pitchFamily="65" charset="-120"/>
                <a:ea typeface="標楷體" panose="03000509000000000000" pitchFamily="65" charset="-120"/>
              </a:rPr>
              <a:t>--</a:t>
            </a:r>
            <a:r>
              <a:rPr lang="zh-TW" altLang="en-US" sz="4400" dirty="0">
                <a:latin typeface="標楷體" panose="03000509000000000000" pitchFamily="65" charset="-120"/>
                <a:ea typeface="標楷體" panose="03000509000000000000" pitchFamily="65" charset="-120"/>
              </a:rPr>
              <a:t>無法專心。睡眠</a:t>
            </a:r>
            <a:r>
              <a:rPr lang="en-US" altLang="zh-TW" sz="4400" dirty="0">
                <a:latin typeface="標楷體" panose="03000509000000000000" pitchFamily="65" charset="-120"/>
                <a:ea typeface="標楷體" panose="03000509000000000000" pitchFamily="65" charset="-120"/>
              </a:rPr>
              <a:t>--</a:t>
            </a:r>
            <a:r>
              <a:rPr lang="zh-TW" altLang="en-US" sz="4400" dirty="0">
                <a:latin typeface="標楷體" panose="03000509000000000000" pitchFamily="65" charset="-120"/>
                <a:ea typeface="標楷體" panose="03000509000000000000" pitchFamily="65" charset="-120"/>
              </a:rPr>
              <a:t>睡太多或失眠，有時候會很早醒來。</a:t>
            </a:r>
          </a:p>
          <a:p>
            <a:pPr>
              <a:lnSpc>
                <a:spcPts val="6600"/>
              </a:lnSpc>
            </a:pPr>
            <a:r>
              <a:rPr lang="zh-TW" altLang="en-US" sz="44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4400" dirty="0" smtClean="0">
                <a:latin typeface="標楷體" panose="03000509000000000000" pitchFamily="65" charset="-120"/>
                <a:ea typeface="標楷體" panose="03000509000000000000" pitchFamily="65" charset="-120"/>
              </a:rPr>
              <a:t>飲食</a:t>
            </a:r>
            <a:r>
              <a:rPr lang="zh-TW" altLang="en-US" sz="4400" dirty="0">
                <a:latin typeface="標楷體" panose="03000509000000000000" pitchFamily="65" charset="-120"/>
                <a:ea typeface="標楷體" panose="03000509000000000000" pitchFamily="65" charset="-120"/>
              </a:rPr>
              <a:t>習慣</a:t>
            </a:r>
            <a:r>
              <a:rPr lang="en-US" altLang="zh-TW" sz="4400" dirty="0">
                <a:latin typeface="標楷體" panose="03000509000000000000" pitchFamily="65" charset="-120"/>
                <a:ea typeface="標楷體" panose="03000509000000000000" pitchFamily="65" charset="-120"/>
              </a:rPr>
              <a:t>--</a:t>
            </a:r>
            <a:r>
              <a:rPr lang="zh-TW" altLang="en-US" sz="4400" dirty="0">
                <a:latin typeface="標楷體" panose="03000509000000000000" pitchFamily="65" charset="-120"/>
                <a:ea typeface="標楷體" panose="03000509000000000000" pitchFamily="65" charset="-120"/>
              </a:rPr>
              <a:t>沒有胃口、體重減輕、或吃得過量。</a:t>
            </a:r>
          </a:p>
          <a:p>
            <a:endParaRPr lang="zh-TW" altLang="en-US" sz="4400" dirty="0">
              <a:latin typeface="標楷體" panose="03000509000000000000" pitchFamily="65" charset="-120"/>
              <a:ea typeface="標楷體" panose="03000509000000000000" pitchFamily="65" charset="-120"/>
            </a:endParaRPr>
          </a:p>
        </p:txBody>
      </p:sp>
      <p:sp>
        <p:nvSpPr>
          <p:cNvPr id="7" name="Freeform 7"/>
          <p:cNvSpPr/>
          <p:nvPr/>
        </p:nvSpPr>
        <p:spPr>
          <a:xfrm>
            <a:off x="-266154" y="-496229"/>
            <a:ext cx="4346405" cy="3493423"/>
          </a:xfrm>
          <a:custGeom>
            <a:avLst/>
            <a:gdLst/>
            <a:ahLst/>
            <a:cxnLst/>
            <a:rect l="l" t="t" r="r" b="b"/>
            <a:pathLst>
              <a:path w="4346405" h="3493423">
                <a:moveTo>
                  <a:pt x="0" y="0"/>
                </a:moveTo>
                <a:lnTo>
                  <a:pt x="4346405" y="0"/>
                </a:lnTo>
                <a:lnTo>
                  <a:pt x="4346405" y="3493423"/>
                </a:lnTo>
                <a:lnTo>
                  <a:pt x="0" y="3493423"/>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Freeform 8"/>
          <p:cNvSpPr/>
          <p:nvPr/>
        </p:nvSpPr>
        <p:spPr>
          <a:xfrm rot="-4334738">
            <a:off x="800610" y="8306064"/>
            <a:ext cx="4355486" cy="5418957"/>
          </a:xfrm>
          <a:custGeom>
            <a:avLst/>
            <a:gdLst/>
            <a:ahLst/>
            <a:cxnLst/>
            <a:rect l="l" t="t" r="r" b="b"/>
            <a:pathLst>
              <a:path w="4355486" h="5418957">
                <a:moveTo>
                  <a:pt x="0" y="0"/>
                </a:moveTo>
                <a:lnTo>
                  <a:pt x="4355487" y="0"/>
                </a:lnTo>
                <a:lnTo>
                  <a:pt x="4355487" y="5418957"/>
                </a:lnTo>
                <a:lnTo>
                  <a:pt x="0" y="5418957"/>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9" name="Freeform 9"/>
          <p:cNvSpPr/>
          <p:nvPr/>
        </p:nvSpPr>
        <p:spPr>
          <a:xfrm rot="959250">
            <a:off x="12930230" y="463629"/>
            <a:ext cx="1643275" cy="1836062"/>
          </a:xfrm>
          <a:custGeom>
            <a:avLst/>
            <a:gdLst/>
            <a:ahLst/>
            <a:cxnLst/>
            <a:rect l="l" t="t" r="r" b="b"/>
            <a:pathLst>
              <a:path w="1643275" h="1836062">
                <a:moveTo>
                  <a:pt x="0" y="0"/>
                </a:moveTo>
                <a:lnTo>
                  <a:pt x="1643275" y="0"/>
                </a:lnTo>
                <a:lnTo>
                  <a:pt x="1643275" y="1836061"/>
                </a:lnTo>
                <a:lnTo>
                  <a:pt x="0" y="1836061"/>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1" name="Freeform 11"/>
          <p:cNvSpPr/>
          <p:nvPr/>
        </p:nvSpPr>
        <p:spPr>
          <a:xfrm rot="-10800000">
            <a:off x="15697199" y="9029699"/>
            <a:ext cx="3073315" cy="2328465"/>
          </a:xfrm>
          <a:custGeom>
            <a:avLst/>
            <a:gdLst/>
            <a:ahLst/>
            <a:cxnLst/>
            <a:rect l="l" t="t" r="r" b="b"/>
            <a:pathLst>
              <a:path w="4346405" h="3493423">
                <a:moveTo>
                  <a:pt x="0" y="0"/>
                </a:moveTo>
                <a:lnTo>
                  <a:pt x="4346405" y="0"/>
                </a:lnTo>
                <a:lnTo>
                  <a:pt x="4346405" y="3493423"/>
                </a:lnTo>
                <a:lnTo>
                  <a:pt x="0" y="3493423"/>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2" name="Freeform 12"/>
          <p:cNvSpPr/>
          <p:nvPr/>
        </p:nvSpPr>
        <p:spPr>
          <a:xfrm>
            <a:off x="-1303331" y="8368403"/>
            <a:ext cx="2606662" cy="2486104"/>
          </a:xfrm>
          <a:custGeom>
            <a:avLst/>
            <a:gdLst/>
            <a:ahLst/>
            <a:cxnLst/>
            <a:rect l="l" t="t" r="r" b="b"/>
            <a:pathLst>
              <a:path w="2606662" h="2486104">
                <a:moveTo>
                  <a:pt x="0" y="0"/>
                </a:moveTo>
                <a:lnTo>
                  <a:pt x="2606662" y="0"/>
                </a:lnTo>
                <a:lnTo>
                  <a:pt x="2606662" y="2486104"/>
                </a:lnTo>
                <a:lnTo>
                  <a:pt x="0" y="2486104"/>
                </a:lnTo>
                <a:lnTo>
                  <a:pt x="0" y="0"/>
                </a:lnTo>
                <a:close/>
              </a:path>
            </a:pathLst>
          </a:custGeom>
          <a:blipFill>
            <a:blip r:embed="rId13">
              <a:extLst>
                <a:ext uri="{96DAC541-7B7A-43D3-8B79-37D633B846F1}">
                  <asvg:svgBlip xmlns:asvg="http://schemas.microsoft.com/office/drawing/2016/SVG/main" xmlns="" r:embed="rId16"/>
                </a:ext>
              </a:extLst>
            </a:blip>
            <a:stretch>
              <a:fillRect/>
            </a:stretch>
          </a:blipFill>
        </p:spPr>
      </p:sp>
      <p:sp>
        <p:nvSpPr>
          <p:cNvPr id="13" name="Freeform 13"/>
          <p:cNvSpPr/>
          <p:nvPr/>
        </p:nvSpPr>
        <p:spPr>
          <a:xfrm rot="-7529756">
            <a:off x="7799168" y="-1103186"/>
            <a:ext cx="3044753" cy="2794807"/>
          </a:xfrm>
          <a:custGeom>
            <a:avLst/>
            <a:gdLst/>
            <a:ahLst/>
            <a:cxnLst/>
            <a:rect l="l" t="t" r="r" b="b"/>
            <a:pathLst>
              <a:path w="3369505" h="3462561">
                <a:moveTo>
                  <a:pt x="0" y="0"/>
                </a:moveTo>
                <a:lnTo>
                  <a:pt x="3369506" y="0"/>
                </a:lnTo>
                <a:lnTo>
                  <a:pt x="3369506" y="3462561"/>
                </a:lnTo>
                <a:lnTo>
                  <a:pt x="0" y="3462561"/>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sp>
        <p:nvSpPr>
          <p:cNvPr id="14" name="TextBox 3"/>
          <p:cNvSpPr txBox="1"/>
          <p:nvPr/>
        </p:nvSpPr>
        <p:spPr>
          <a:xfrm>
            <a:off x="1629698" y="1660024"/>
            <a:ext cx="11681986" cy="1000274"/>
          </a:xfrm>
          <a:prstGeom prst="rect">
            <a:avLst/>
          </a:prstGeom>
        </p:spPr>
        <p:txBody>
          <a:bodyPr wrap="square" lIns="0" tIns="0" rIns="0" bIns="0" rtlCol="0" anchor="t">
            <a:spAutoFit/>
          </a:bodyPr>
          <a:lstStyle/>
          <a:p>
            <a:pPr algn="l">
              <a:lnSpc>
                <a:spcPts val="7813"/>
              </a:lnSpc>
            </a:pPr>
            <a:r>
              <a:rPr lang="zh-TW" altLang="en-US" sz="8000"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自殺的警訊</a:t>
            </a:r>
            <a:r>
              <a:rPr lang="en-US" altLang="zh-TW" sz="8000"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(fact)</a:t>
            </a:r>
            <a:r>
              <a:rPr lang="zh-TW" altLang="en-US" sz="8000"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有哪些</a:t>
            </a:r>
            <a:r>
              <a:rPr lang="en-US" altLang="zh-TW" sz="8000" dirty="0" smtClean="0">
                <a:solidFill>
                  <a:srgbClr val="B44650"/>
                </a:solidFill>
                <a:latin typeface="標楷體" panose="03000509000000000000" pitchFamily="65" charset="-120"/>
                <a:ea typeface="標楷體" panose="03000509000000000000" pitchFamily="65" charset="-120"/>
                <a:cs typeface="Gulfs Display"/>
                <a:sym typeface="Gulfs Display"/>
              </a:rPr>
              <a:t>﹖</a:t>
            </a:r>
            <a:endParaRPr lang="en-US" sz="8000" dirty="0">
              <a:solidFill>
                <a:srgbClr val="B44650"/>
              </a:solidFill>
              <a:latin typeface="微軟正黑體" panose="020B0604030504040204" pitchFamily="34" charset="-120"/>
              <a:ea typeface="微軟正黑體" panose="020B0604030504040204" pitchFamily="34" charset="-120"/>
              <a:cs typeface="Gulfs Display"/>
              <a:sym typeface="Gulfs Display"/>
            </a:endParaRPr>
          </a:p>
        </p:txBody>
      </p:sp>
    </p:spTree>
    <p:extLst>
      <p:ext uri="{BB962C8B-B14F-4D97-AF65-F5344CB8AC3E}">
        <p14:creationId xmlns:p14="http://schemas.microsoft.com/office/powerpoint/2010/main" val="83006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rot="6246993">
            <a:off x="13649402" y="6136933"/>
            <a:ext cx="5406889" cy="4911942"/>
          </a:xfrm>
          <a:custGeom>
            <a:avLst/>
            <a:gdLst/>
            <a:ahLst/>
            <a:cxnLst/>
            <a:rect l="l" t="t" r="r" b="b"/>
            <a:pathLst>
              <a:path w="6162571" h="6034184">
                <a:moveTo>
                  <a:pt x="0" y="0"/>
                </a:moveTo>
                <a:lnTo>
                  <a:pt x="6162571" y="0"/>
                </a:lnTo>
                <a:lnTo>
                  <a:pt x="6162571" y="6034184"/>
                </a:lnTo>
                <a:lnTo>
                  <a:pt x="0" y="603418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5441177" y="-705334"/>
            <a:ext cx="3636245" cy="3468069"/>
          </a:xfrm>
          <a:custGeom>
            <a:avLst/>
            <a:gdLst/>
            <a:ahLst/>
            <a:cxnLst/>
            <a:rect l="l" t="t" r="r" b="b"/>
            <a:pathLst>
              <a:path w="3636245" h="3468069">
                <a:moveTo>
                  <a:pt x="0" y="0"/>
                </a:moveTo>
                <a:lnTo>
                  <a:pt x="3636246" y="0"/>
                </a:lnTo>
                <a:lnTo>
                  <a:pt x="3636246" y="3468068"/>
                </a:lnTo>
                <a:lnTo>
                  <a:pt x="0" y="34680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4325600" y="7124700"/>
            <a:ext cx="4191000" cy="2971800"/>
          </a:xfrm>
          <a:custGeom>
            <a:avLst/>
            <a:gdLst/>
            <a:ahLst/>
            <a:cxnLst/>
            <a:rect l="l" t="t" r="r" b="b"/>
            <a:pathLst>
              <a:path w="7447684" h="6032624">
                <a:moveTo>
                  <a:pt x="0" y="0"/>
                </a:moveTo>
                <a:lnTo>
                  <a:pt x="7447684" y="0"/>
                </a:lnTo>
                <a:lnTo>
                  <a:pt x="7447684" y="6032625"/>
                </a:lnTo>
                <a:lnTo>
                  <a:pt x="0" y="6032625"/>
                </a:lnTo>
                <a:lnTo>
                  <a:pt x="0" y="0"/>
                </a:lnTo>
                <a:close/>
              </a:path>
            </a:pathLst>
          </a:custGeom>
          <a:blipFill>
            <a:blip r:embed="rId6"/>
            <a:stretch>
              <a:fillRect/>
            </a:stretch>
          </a:blipFill>
        </p:spPr>
      </p:sp>
      <p:sp>
        <p:nvSpPr>
          <p:cNvPr id="6" name="TextBox 6"/>
          <p:cNvSpPr txBox="1"/>
          <p:nvPr/>
        </p:nvSpPr>
        <p:spPr>
          <a:xfrm>
            <a:off x="2057400" y="3395437"/>
            <a:ext cx="14622469" cy="4124206"/>
          </a:xfrm>
          <a:prstGeom prst="rect">
            <a:avLst/>
          </a:prstGeom>
        </p:spPr>
        <p:txBody>
          <a:bodyPr wrap="square" lIns="0" tIns="0" rIns="0" bIns="0" rtlCol="0" anchor="t">
            <a:spAutoFit/>
          </a:bodyPr>
          <a:lstStyle/>
          <a:p>
            <a:r>
              <a:rPr lang="en-US" altLang="zh-TW" sz="5400" b="1" dirty="0">
                <a:latin typeface="標楷體" panose="03000509000000000000" pitchFamily="65" charset="-120"/>
                <a:ea typeface="標楷體" panose="03000509000000000000" pitchFamily="65" charset="-120"/>
              </a:rPr>
              <a:t>4</a:t>
            </a:r>
            <a:r>
              <a:rPr lang="en-US" altLang="zh-TW" sz="5400" b="1" dirty="0" smtClean="0">
                <a:latin typeface="標楷體" panose="03000509000000000000" pitchFamily="65" charset="-120"/>
                <a:ea typeface="標楷體" panose="03000509000000000000" pitchFamily="65" charset="-120"/>
              </a:rPr>
              <a:t>.</a:t>
            </a:r>
            <a:r>
              <a:rPr lang="zh-TW" altLang="en-US" sz="5400" b="1" dirty="0">
                <a:latin typeface="標楷體" panose="03000509000000000000" pitchFamily="65" charset="-120"/>
                <a:ea typeface="標楷體" panose="03000509000000000000" pitchFamily="65" charset="-120"/>
              </a:rPr>
              <a:t>惡兆</a:t>
            </a:r>
            <a:r>
              <a:rPr lang="en-US" altLang="zh-TW" sz="5400" b="1" dirty="0">
                <a:latin typeface="標楷體" panose="03000509000000000000" pitchFamily="65" charset="-120"/>
                <a:ea typeface="標楷體" panose="03000509000000000000" pitchFamily="65" charset="-120"/>
              </a:rPr>
              <a:t>(Threats)</a:t>
            </a:r>
            <a:r>
              <a:rPr lang="zh-TW" altLang="en-US" sz="5400" b="1" dirty="0" smtClean="0">
                <a:latin typeface="標楷體" panose="03000509000000000000" pitchFamily="65" charset="-120"/>
                <a:ea typeface="標楷體" panose="03000509000000000000" pitchFamily="65" charset="-120"/>
              </a:rPr>
              <a:t> </a:t>
            </a:r>
            <a:endParaRPr lang="en-US" altLang="zh-TW" sz="5400" b="1" dirty="0" smtClean="0">
              <a:latin typeface="標楷體" panose="03000509000000000000" pitchFamily="65" charset="-120"/>
              <a:ea typeface="標楷體" panose="03000509000000000000" pitchFamily="65" charset="-120"/>
            </a:endParaRPr>
          </a:p>
          <a:p>
            <a:r>
              <a:rPr lang="zh-TW" altLang="en-US" sz="44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4400" dirty="0">
                <a:latin typeface="標楷體" panose="03000509000000000000" pitchFamily="65" charset="-120"/>
                <a:ea typeface="標楷體" panose="03000509000000000000" pitchFamily="65" charset="-120"/>
              </a:rPr>
              <a:t>言語</a:t>
            </a:r>
            <a:r>
              <a:rPr lang="en-US" altLang="zh-TW" sz="4400" dirty="0">
                <a:latin typeface="標楷體" panose="03000509000000000000" pitchFamily="65" charset="-120"/>
                <a:ea typeface="標楷體" panose="03000509000000000000" pitchFamily="65" charset="-120"/>
              </a:rPr>
              <a:t>--</a:t>
            </a:r>
            <a:r>
              <a:rPr lang="zh-TW" altLang="en-US" sz="4400" dirty="0">
                <a:latin typeface="標楷體" panose="03000509000000000000" pitchFamily="65" charset="-120"/>
                <a:ea typeface="標楷體" panose="03000509000000000000" pitchFamily="65" charset="-120"/>
              </a:rPr>
              <a:t>如「流血流多久才會死</a:t>
            </a:r>
            <a:r>
              <a:rPr lang="en-US" altLang="zh-TW" sz="4400" dirty="0">
                <a:latin typeface="標楷體" panose="03000509000000000000" pitchFamily="65" charset="-120"/>
                <a:ea typeface="標楷體" panose="03000509000000000000" pitchFamily="65" charset="-120"/>
              </a:rPr>
              <a:t>?</a:t>
            </a:r>
            <a:r>
              <a:rPr lang="zh-TW" altLang="en-US" sz="4400" dirty="0" smtClean="0">
                <a:latin typeface="標楷體" panose="03000509000000000000" pitchFamily="65" charset="-120"/>
                <a:ea typeface="標楷體" panose="03000509000000000000" pitchFamily="65" charset="-120"/>
              </a:rPr>
              <a:t>」。</a:t>
            </a:r>
          </a:p>
          <a:p>
            <a:pPr>
              <a:lnSpc>
                <a:spcPts val="6800"/>
              </a:lnSpc>
            </a:pPr>
            <a:r>
              <a:rPr lang="zh-TW" altLang="en-US" sz="44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4400" dirty="0">
                <a:latin typeface="標楷體" panose="03000509000000000000" pitchFamily="65" charset="-120"/>
                <a:ea typeface="標楷體" panose="03000509000000000000" pitchFamily="65" charset="-120"/>
              </a:rPr>
              <a:t>威脅</a:t>
            </a:r>
            <a:r>
              <a:rPr lang="en-US" altLang="zh-TW" sz="4400" dirty="0">
                <a:latin typeface="標楷體" panose="03000509000000000000" pitchFamily="65" charset="-120"/>
                <a:ea typeface="標楷體" panose="03000509000000000000" pitchFamily="65" charset="-120"/>
              </a:rPr>
              <a:t>--</a:t>
            </a:r>
            <a:r>
              <a:rPr lang="zh-TW" altLang="en-US" sz="4400" dirty="0">
                <a:latin typeface="標楷體" panose="03000509000000000000" pitchFamily="65" charset="-120"/>
                <a:ea typeface="標楷體" panose="03000509000000000000" pitchFamily="65" charset="-120"/>
              </a:rPr>
              <a:t>如「沒多久我就不會在這裡了」。</a:t>
            </a:r>
          </a:p>
          <a:p>
            <a:pPr>
              <a:lnSpc>
                <a:spcPts val="6800"/>
              </a:lnSpc>
            </a:pPr>
            <a:r>
              <a:rPr lang="zh-TW" altLang="en-US" sz="44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4400" dirty="0">
                <a:latin typeface="標楷體" panose="03000509000000000000" pitchFamily="65" charset="-120"/>
                <a:ea typeface="標楷體" panose="03000509000000000000" pitchFamily="65" charset="-120"/>
              </a:rPr>
              <a:t>計畫</a:t>
            </a:r>
            <a:r>
              <a:rPr lang="en-US" altLang="zh-TW" sz="4400" dirty="0">
                <a:latin typeface="標楷體" panose="03000509000000000000" pitchFamily="65" charset="-120"/>
                <a:ea typeface="標楷體" panose="03000509000000000000" pitchFamily="65" charset="-120"/>
              </a:rPr>
              <a:t>--</a:t>
            </a:r>
            <a:r>
              <a:rPr lang="zh-TW" altLang="en-US" sz="4400" dirty="0">
                <a:latin typeface="標楷體" panose="03000509000000000000" pitchFamily="65" charset="-120"/>
                <a:ea typeface="標楷體" panose="03000509000000000000" pitchFamily="65" charset="-120"/>
              </a:rPr>
              <a:t>安排事務、送走喜愛的物品、研讀藥物、獲取武器。</a:t>
            </a:r>
          </a:p>
          <a:p>
            <a:pPr>
              <a:lnSpc>
                <a:spcPts val="6800"/>
              </a:lnSpc>
            </a:pPr>
            <a:r>
              <a:rPr lang="zh-TW" altLang="en-US" sz="44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4400" dirty="0">
                <a:latin typeface="標楷體" panose="03000509000000000000" pitchFamily="65" charset="-120"/>
                <a:ea typeface="標楷體" panose="03000509000000000000" pitchFamily="65" charset="-120"/>
              </a:rPr>
              <a:t>自殺的企圖</a:t>
            </a:r>
            <a:r>
              <a:rPr lang="en-US" altLang="zh-TW" sz="4400" dirty="0">
                <a:latin typeface="標楷體" panose="03000509000000000000" pitchFamily="65" charset="-120"/>
                <a:ea typeface="標楷體" panose="03000509000000000000" pitchFamily="65" charset="-120"/>
              </a:rPr>
              <a:t>--</a:t>
            </a:r>
            <a:r>
              <a:rPr lang="zh-TW" altLang="en-US" sz="4400" dirty="0">
                <a:latin typeface="標楷體" panose="03000509000000000000" pitchFamily="65" charset="-120"/>
                <a:ea typeface="標楷體" panose="03000509000000000000" pitchFamily="65" charset="-120"/>
              </a:rPr>
              <a:t>服藥過量、割腕。</a:t>
            </a:r>
            <a:r>
              <a:rPr lang="zh-TW" altLang="en-US" sz="4400" dirty="0"/>
              <a:t> </a:t>
            </a:r>
          </a:p>
        </p:txBody>
      </p:sp>
      <p:sp>
        <p:nvSpPr>
          <p:cNvPr id="7" name="Freeform 7"/>
          <p:cNvSpPr/>
          <p:nvPr/>
        </p:nvSpPr>
        <p:spPr>
          <a:xfrm>
            <a:off x="-266154" y="-496229"/>
            <a:ext cx="4346405" cy="3493423"/>
          </a:xfrm>
          <a:custGeom>
            <a:avLst/>
            <a:gdLst/>
            <a:ahLst/>
            <a:cxnLst/>
            <a:rect l="l" t="t" r="r" b="b"/>
            <a:pathLst>
              <a:path w="4346405" h="3493423">
                <a:moveTo>
                  <a:pt x="0" y="0"/>
                </a:moveTo>
                <a:lnTo>
                  <a:pt x="4346405" y="0"/>
                </a:lnTo>
                <a:lnTo>
                  <a:pt x="4346405" y="3493423"/>
                </a:lnTo>
                <a:lnTo>
                  <a:pt x="0" y="3493423"/>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Freeform 8"/>
          <p:cNvSpPr/>
          <p:nvPr/>
        </p:nvSpPr>
        <p:spPr>
          <a:xfrm rot="-4334738">
            <a:off x="800610" y="8280383"/>
            <a:ext cx="4355486" cy="5418957"/>
          </a:xfrm>
          <a:custGeom>
            <a:avLst/>
            <a:gdLst/>
            <a:ahLst/>
            <a:cxnLst/>
            <a:rect l="l" t="t" r="r" b="b"/>
            <a:pathLst>
              <a:path w="4355486" h="5418957">
                <a:moveTo>
                  <a:pt x="0" y="0"/>
                </a:moveTo>
                <a:lnTo>
                  <a:pt x="4355487" y="0"/>
                </a:lnTo>
                <a:lnTo>
                  <a:pt x="4355487" y="5418957"/>
                </a:lnTo>
                <a:lnTo>
                  <a:pt x="0" y="5418957"/>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9" name="Freeform 9"/>
          <p:cNvSpPr/>
          <p:nvPr/>
        </p:nvSpPr>
        <p:spPr>
          <a:xfrm rot="959250">
            <a:off x="12930230" y="463629"/>
            <a:ext cx="1643275" cy="1836062"/>
          </a:xfrm>
          <a:custGeom>
            <a:avLst/>
            <a:gdLst/>
            <a:ahLst/>
            <a:cxnLst/>
            <a:rect l="l" t="t" r="r" b="b"/>
            <a:pathLst>
              <a:path w="1643275" h="1836062">
                <a:moveTo>
                  <a:pt x="0" y="0"/>
                </a:moveTo>
                <a:lnTo>
                  <a:pt x="1643275" y="0"/>
                </a:lnTo>
                <a:lnTo>
                  <a:pt x="1643275" y="1836061"/>
                </a:lnTo>
                <a:lnTo>
                  <a:pt x="0" y="1836061"/>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1" name="Freeform 11"/>
          <p:cNvSpPr/>
          <p:nvPr/>
        </p:nvSpPr>
        <p:spPr>
          <a:xfrm rot="-10800000">
            <a:off x="15163799" y="8596325"/>
            <a:ext cx="3606716" cy="2761840"/>
          </a:xfrm>
          <a:custGeom>
            <a:avLst/>
            <a:gdLst/>
            <a:ahLst/>
            <a:cxnLst/>
            <a:rect l="l" t="t" r="r" b="b"/>
            <a:pathLst>
              <a:path w="4346405" h="3493423">
                <a:moveTo>
                  <a:pt x="0" y="0"/>
                </a:moveTo>
                <a:lnTo>
                  <a:pt x="4346405" y="0"/>
                </a:lnTo>
                <a:lnTo>
                  <a:pt x="4346405" y="3493423"/>
                </a:lnTo>
                <a:lnTo>
                  <a:pt x="0" y="3493423"/>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2" name="Freeform 12"/>
          <p:cNvSpPr/>
          <p:nvPr/>
        </p:nvSpPr>
        <p:spPr>
          <a:xfrm>
            <a:off x="-1303331" y="8368403"/>
            <a:ext cx="2606662" cy="2486104"/>
          </a:xfrm>
          <a:custGeom>
            <a:avLst/>
            <a:gdLst/>
            <a:ahLst/>
            <a:cxnLst/>
            <a:rect l="l" t="t" r="r" b="b"/>
            <a:pathLst>
              <a:path w="2606662" h="2486104">
                <a:moveTo>
                  <a:pt x="0" y="0"/>
                </a:moveTo>
                <a:lnTo>
                  <a:pt x="2606662" y="0"/>
                </a:lnTo>
                <a:lnTo>
                  <a:pt x="2606662" y="2486104"/>
                </a:lnTo>
                <a:lnTo>
                  <a:pt x="0" y="2486104"/>
                </a:lnTo>
                <a:lnTo>
                  <a:pt x="0" y="0"/>
                </a:lnTo>
                <a:close/>
              </a:path>
            </a:pathLst>
          </a:custGeom>
          <a:blipFill>
            <a:blip r:embed="rId13">
              <a:extLst>
                <a:ext uri="{96DAC541-7B7A-43D3-8B79-37D633B846F1}">
                  <asvg:svgBlip xmlns:asvg="http://schemas.microsoft.com/office/drawing/2016/SVG/main" xmlns="" r:embed="rId16"/>
                </a:ext>
              </a:extLst>
            </a:blip>
            <a:stretch>
              <a:fillRect/>
            </a:stretch>
          </a:blipFill>
        </p:spPr>
      </p:sp>
      <p:sp>
        <p:nvSpPr>
          <p:cNvPr id="13" name="Freeform 13"/>
          <p:cNvSpPr/>
          <p:nvPr/>
        </p:nvSpPr>
        <p:spPr>
          <a:xfrm rot="-7529756">
            <a:off x="7459247" y="-1110999"/>
            <a:ext cx="3369505" cy="3462561"/>
          </a:xfrm>
          <a:custGeom>
            <a:avLst/>
            <a:gdLst/>
            <a:ahLst/>
            <a:cxnLst/>
            <a:rect l="l" t="t" r="r" b="b"/>
            <a:pathLst>
              <a:path w="3369505" h="3462561">
                <a:moveTo>
                  <a:pt x="0" y="0"/>
                </a:moveTo>
                <a:lnTo>
                  <a:pt x="3369506" y="0"/>
                </a:lnTo>
                <a:lnTo>
                  <a:pt x="3369506" y="3462561"/>
                </a:lnTo>
                <a:lnTo>
                  <a:pt x="0" y="3462561"/>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sp>
        <p:nvSpPr>
          <p:cNvPr id="14" name="TextBox 3"/>
          <p:cNvSpPr txBox="1"/>
          <p:nvPr/>
        </p:nvSpPr>
        <p:spPr>
          <a:xfrm>
            <a:off x="1629698" y="2168651"/>
            <a:ext cx="11681986" cy="1000274"/>
          </a:xfrm>
          <a:prstGeom prst="rect">
            <a:avLst/>
          </a:prstGeom>
        </p:spPr>
        <p:txBody>
          <a:bodyPr wrap="square" lIns="0" tIns="0" rIns="0" bIns="0" rtlCol="0" anchor="t">
            <a:spAutoFit/>
          </a:bodyPr>
          <a:lstStyle/>
          <a:p>
            <a:pPr algn="l">
              <a:lnSpc>
                <a:spcPts val="7813"/>
              </a:lnSpc>
            </a:pPr>
            <a:r>
              <a:rPr lang="zh-TW" altLang="en-US" sz="8000"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自殺的警訊</a:t>
            </a:r>
            <a:r>
              <a:rPr lang="en-US" altLang="zh-TW" sz="8000"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(fact)</a:t>
            </a:r>
            <a:r>
              <a:rPr lang="zh-TW" altLang="en-US" sz="8000"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有哪些</a:t>
            </a:r>
            <a:r>
              <a:rPr lang="en-US" altLang="zh-TW" sz="8000" dirty="0" smtClean="0">
                <a:solidFill>
                  <a:srgbClr val="B44650"/>
                </a:solidFill>
                <a:latin typeface="標楷體" panose="03000509000000000000" pitchFamily="65" charset="-120"/>
                <a:ea typeface="標楷體" panose="03000509000000000000" pitchFamily="65" charset="-120"/>
                <a:cs typeface="Gulfs Display"/>
                <a:sym typeface="Gulfs Display"/>
              </a:rPr>
              <a:t>﹖</a:t>
            </a:r>
            <a:endParaRPr lang="en-US" sz="8000" dirty="0">
              <a:solidFill>
                <a:srgbClr val="B44650"/>
              </a:solidFill>
              <a:latin typeface="微軟正黑體" panose="020B0604030504040204" pitchFamily="34" charset="-120"/>
              <a:ea typeface="微軟正黑體" panose="020B0604030504040204" pitchFamily="34" charset="-120"/>
              <a:cs typeface="Gulfs Display"/>
              <a:sym typeface="Gulfs Display"/>
            </a:endParaRPr>
          </a:p>
        </p:txBody>
      </p:sp>
    </p:spTree>
    <p:extLst>
      <p:ext uri="{BB962C8B-B14F-4D97-AF65-F5344CB8AC3E}">
        <p14:creationId xmlns:p14="http://schemas.microsoft.com/office/powerpoint/2010/main" val="13088683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5" name="TextBox 5"/>
          <p:cNvSpPr txBox="1"/>
          <p:nvPr/>
        </p:nvSpPr>
        <p:spPr>
          <a:xfrm>
            <a:off x="0" y="342900"/>
            <a:ext cx="18288001" cy="8164094"/>
          </a:xfrm>
          <a:prstGeom prst="rect">
            <a:avLst/>
          </a:prstGeom>
          <a:solidFill>
            <a:schemeClr val="tx1"/>
          </a:solidFill>
        </p:spPr>
        <p:txBody>
          <a:bodyPr wrap="square" lIns="0" tIns="0" rIns="0" bIns="0" rtlCol="0" anchor="t">
            <a:spAutoFit/>
          </a:bodyPr>
          <a:lstStyle/>
          <a:p>
            <a:pPr>
              <a:lnSpc>
                <a:spcPts val="13000"/>
              </a:lnSpc>
            </a:pPr>
            <a:r>
              <a:rPr lang="zh-TW" altLang="en-US" sz="8000" b="1" dirty="0">
                <a:solidFill>
                  <a:srgbClr val="FFFF00"/>
                </a:solidFill>
                <a:latin typeface="標楷體" panose="03000509000000000000" pitchFamily="65" charset="-120"/>
                <a:ea typeface="標楷體" panose="03000509000000000000" pitchFamily="65" charset="-120"/>
              </a:rPr>
              <a:t>任何一次的自殺企圖都是自殺者向外界求助的訊號，我們應該加以重視，不應該將其誤解為為了獲得他人的注意而忽略這自殺</a:t>
            </a:r>
            <a:r>
              <a:rPr lang="zh-TW" altLang="en-US" sz="8000" b="1" dirty="0" smtClean="0">
                <a:solidFill>
                  <a:srgbClr val="FFFF00"/>
                </a:solidFill>
                <a:latin typeface="標楷體" panose="03000509000000000000" pitchFamily="65" charset="-120"/>
                <a:ea typeface="標楷體" panose="03000509000000000000" pitchFamily="65" charset="-120"/>
              </a:rPr>
              <a:t>警訊，否則</a:t>
            </a:r>
            <a:r>
              <a:rPr lang="zh-TW" altLang="en-US" sz="8000" b="1" dirty="0">
                <a:solidFill>
                  <a:srgbClr val="FFFF00"/>
                </a:solidFill>
                <a:latin typeface="標楷體" panose="03000509000000000000" pitchFamily="65" charset="-120"/>
                <a:ea typeface="標楷體" panose="03000509000000000000" pitchFamily="65" charset="-120"/>
              </a:rPr>
              <a:t>隨之而來的可能是更致命的危機</a:t>
            </a:r>
            <a:r>
              <a:rPr lang="zh-TW" altLang="en-US" sz="8000" b="1" dirty="0" smtClean="0">
                <a:solidFill>
                  <a:srgbClr val="FFFF00"/>
                </a:solidFill>
                <a:latin typeface="標楷體" panose="03000509000000000000" pitchFamily="65" charset="-120"/>
                <a:ea typeface="標楷體" panose="03000509000000000000" pitchFamily="65" charset="-120"/>
              </a:rPr>
              <a:t>。</a:t>
            </a:r>
            <a:endParaRPr lang="en-US" sz="8000" dirty="0">
              <a:solidFill>
                <a:srgbClr val="FFFF00"/>
              </a:solidFill>
              <a:latin typeface="標楷體" panose="03000509000000000000" pitchFamily="65" charset="-120"/>
              <a:ea typeface="標楷體" panose="03000509000000000000" pitchFamily="65" charset="-120"/>
              <a:cs typeface="Gulfs Display"/>
              <a:sym typeface="Gulfs Display"/>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rot="-2589735">
            <a:off x="15434736" y="-879712"/>
            <a:ext cx="3258561" cy="6389335"/>
          </a:xfrm>
          <a:custGeom>
            <a:avLst/>
            <a:gdLst/>
            <a:ahLst/>
            <a:cxnLst/>
            <a:rect l="l" t="t" r="r" b="b"/>
            <a:pathLst>
              <a:path w="3258561" h="6389335">
                <a:moveTo>
                  <a:pt x="0" y="0"/>
                </a:moveTo>
                <a:lnTo>
                  <a:pt x="3258561" y="0"/>
                </a:lnTo>
                <a:lnTo>
                  <a:pt x="3258561" y="6389335"/>
                </a:lnTo>
                <a:lnTo>
                  <a:pt x="0" y="638933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2589735">
            <a:off x="-130593" y="5696351"/>
            <a:ext cx="3258561" cy="6389335"/>
          </a:xfrm>
          <a:custGeom>
            <a:avLst/>
            <a:gdLst/>
            <a:ahLst/>
            <a:cxnLst/>
            <a:rect l="l" t="t" r="r" b="b"/>
            <a:pathLst>
              <a:path w="3258561" h="6389335">
                <a:moveTo>
                  <a:pt x="0" y="0"/>
                </a:moveTo>
                <a:lnTo>
                  <a:pt x="3258561" y="0"/>
                </a:lnTo>
                <a:lnTo>
                  <a:pt x="3258561" y="6389335"/>
                </a:lnTo>
                <a:lnTo>
                  <a:pt x="0" y="638933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rot="2289570">
            <a:off x="15433206" y="7619381"/>
            <a:ext cx="3652187" cy="3277838"/>
          </a:xfrm>
          <a:custGeom>
            <a:avLst/>
            <a:gdLst/>
            <a:ahLst/>
            <a:cxnLst/>
            <a:rect l="l" t="t" r="r" b="b"/>
            <a:pathLst>
              <a:path w="3652187" h="3277838">
                <a:moveTo>
                  <a:pt x="0" y="0"/>
                </a:moveTo>
                <a:lnTo>
                  <a:pt x="3652188" y="0"/>
                </a:lnTo>
                <a:lnTo>
                  <a:pt x="3652188" y="3277838"/>
                </a:lnTo>
                <a:lnTo>
                  <a:pt x="0" y="327783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7529756">
            <a:off x="14215470" y="-702581"/>
            <a:ext cx="3369505" cy="3462561"/>
          </a:xfrm>
          <a:custGeom>
            <a:avLst/>
            <a:gdLst/>
            <a:ahLst/>
            <a:cxnLst/>
            <a:rect l="l" t="t" r="r" b="b"/>
            <a:pathLst>
              <a:path w="3369505" h="3462561">
                <a:moveTo>
                  <a:pt x="0" y="0"/>
                </a:moveTo>
                <a:lnTo>
                  <a:pt x="3369505" y="0"/>
                </a:lnTo>
                <a:lnTo>
                  <a:pt x="3369505" y="3462562"/>
                </a:lnTo>
                <a:lnTo>
                  <a:pt x="0" y="346256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a:off x="-1688206" y="2705477"/>
            <a:ext cx="3691778" cy="3521033"/>
          </a:xfrm>
          <a:custGeom>
            <a:avLst/>
            <a:gdLst/>
            <a:ahLst/>
            <a:cxnLst/>
            <a:rect l="l" t="t" r="r" b="b"/>
            <a:pathLst>
              <a:path w="3691778" h="3521033">
                <a:moveTo>
                  <a:pt x="0" y="0"/>
                </a:moveTo>
                <a:lnTo>
                  <a:pt x="3691778" y="0"/>
                </a:lnTo>
                <a:lnTo>
                  <a:pt x="3691778" y="3521033"/>
                </a:lnTo>
                <a:lnTo>
                  <a:pt x="0" y="3521033"/>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8" name="Freeform 8"/>
          <p:cNvSpPr/>
          <p:nvPr/>
        </p:nvSpPr>
        <p:spPr>
          <a:xfrm rot="959250">
            <a:off x="15925269" y="4225469"/>
            <a:ext cx="1643275" cy="1836062"/>
          </a:xfrm>
          <a:custGeom>
            <a:avLst/>
            <a:gdLst/>
            <a:ahLst/>
            <a:cxnLst/>
            <a:rect l="l" t="t" r="r" b="b"/>
            <a:pathLst>
              <a:path w="1643275" h="1836062">
                <a:moveTo>
                  <a:pt x="0" y="0"/>
                </a:moveTo>
                <a:lnTo>
                  <a:pt x="1643275" y="0"/>
                </a:lnTo>
                <a:lnTo>
                  <a:pt x="1643275" y="1836062"/>
                </a:lnTo>
                <a:lnTo>
                  <a:pt x="0" y="1836062"/>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9" name="Freeform 9"/>
          <p:cNvSpPr/>
          <p:nvPr/>
        </p:nvSpPr>
        <p:spPr>
          <a:xfrm rot="-637946">
            <a:off x="700762" y="1158939"/>
            <a:ext cx="1683162" cy="1965736"/>
          </a:xfrm>
          <a:custGeom>
            <a:avLst/>
            <a:gdLst/>
            <a:ahLst/>
            <a:cxnLst/>
            <a:rect l="l" t="t" r="r" b="b"/>
            <a:pathLst>
              <a:path w="1683162" h="1965736">
                <a:moveTo>
                  <a:pt x="0" y="0"/>
                </a:moveTo>
                <a:lnTo>
                  <a:pt x="1683162" y="0"/>
                </a:lnTo>
                <a:lnTo>
                  <a:pt x="1683162" y="1965737"/>
                </a:lnTo>
                <a:lnTo>
                  <a:pt x="0" y="1965737"/>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0" name="Freeform 10"/>
          <p:cNvSpPr/>
          <p:nvPr/>
        </p:nvSpPr>
        <p:spPr>
          <a:xfrm rot="-1643933">
            <a:off x="-1279792" y="-1253724"/>
            <a:ext cx="4137009" cy="3595750"/>
          </a:xfrm>
          <a:custGeom>
            <a:avLst/>
            <a:gdLst/>
            <a:ahLst/>
            <a:cxnLst/>
            <a:rect l="l" t="t" r="r" b="b"/>
            <a:pathLst>
              <a:path w="4137009" h="3595750">
                <a:moveTo>
                  <a:pt x="0" y="0"/>
                </a:moveTo>
                <a:lnTo>
                  <a:pt x="4137009" y="0"/>
                </a:lnTo>
                <a:lnTo>
                  <a:pt x="4137009" y="3595751"/>
                </a:lnTo>
                <a:lnTo>
                  <a:pt x="0" y="3595751"/>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2" name="Freeform 12"/>
          <p:cNvSpPr/>
          <p:nvPr/>
        </p:nvSpPr>
        <p:spPr>
          <a:xfrm rot="8462960">
            <a:off x="9592009" y="8269071"/>
            <a:ext cx="3276256" cy="3208001"/>
          </a:xfrm>
          <a:custGeom>
            <a:avLst/>
            <a:gdLst/>
            <a:ahLst/>
            <a:cxnLst/>
            <a:rect l="l" t="t" r="r" b="b"/>
            <a:pathLst>
              <a:path w="3276256" h="3208001">
                <a:moveTo>
                  <a:pt x="0" y="0"/>
                </a:moveTo>
                <a:lnTo>
                  <a:pt x="3276256" y="0"/>
                </a:lnTo>
                <a:lnTo>
                  <a:pt x="3276256" y="3208000"/>
                </a:lnTo>
                <a:lnTo>
                  <a:pt x="0" y="3208000"/>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4" name="TextBox 3"/>
          <p:cNvSpPr txBox="1"/>
          <p:nvPr/>
        </p:nvSpPr>
        <p:spPr>
          <a:xfrm>
            <a:off x="2895600" y="930271"/>
            <a:ext cx="11681986" cy="926792"/>
          </a:xfrm>
          <a:prstGeom prst="rect">
            <a:avLst/>
          </a:prstGeom>
        </p:spPr>
        <p:txBody>
          <a:bodyPr wrap="square" lIns="0" tIns="0" rIns="0" bIns="0" rtlCol="0" anchor="t">
            <a:spAutoFit/>
          </a:bodyPr>
          <a:lstStyle/>
          <a:p>
            <a:pPr algn="l">
              <a:lnSpc>
                <a:spcPts val="7813"/>
              </a:lnSpc>
            </a:pPr>
            <a:r>
              <a:rPr lang="zh-TW" altLang="en-US" sz="6000"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如何幫助有自傷</a:t>
            </a:r>
            <a:r>
              <a:rPr lang="en-US" altLang="zh-TW" sz="6000"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a:t>
            </a:r>
            <a:r>
              <a:rPr lang="zh-TW" altLang="en-US" sz="6000"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自殺意圖的學生</a:t>
            </a:r>
            <a:endParaRPr lang="en-US" sz="6000" dirty="0">
              <a:solidFill>
                <a:srgbClr val="B44650"/>
              </a:solidFill>
              <a:latin typeface="微軟正黑體" panose="020B0604030504040204" pitchFamily="34" charset="-120"/>
              <a:ea typeface="微軟正黑體" panose="020B0604030504040204" pitchFamily="34" charset="-120"/>
              <a:cs typeface="Gulfs Display"/>
              <a:sym typeface="Gulfs Display"/>
            </a:endParaRPr>
          </a:p>
        </p:txBody>
      </p:sp>
      <p:sp>
        <p:nvSpPr>
          <p:cNvPr id="15" name="內容版面配置區 7">
            <a:extLst>
              <a:ext uri="{FF2B5EF4-FFF2-40B4-BE49-F238E27FC236}">
                <a16:creationId xmlns:a16="http://schemas.microsoft.com/office/drawing/2014/main" id="{5F84AEEB-F2C6-5B59-C825-207D2F90E1E5}"/>
              </a:ext>
            </a:extLst>
          </p:cNvPr>
          <p:cNvSpPr txBox="1">
            <a:spLocks/>
          </p:cNvSpPr>
          <p:nvPr/>
        </p:nvSpPr>
        <p:spPr>
          <a:xfrm>
            <a:off x="3189150" y="2314955"/>
            <a:ext cx="12203250" cy="2621872"/>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77190">
              <a:buFont typeface="Arial" pitchFamily="34" charset="0"/>
              <a:buAutoNum type="arabicPeriod"/>
            </a:pPr>
            <a:r>
              <a:rPr lang="zh-TW" altLang="en-US" sz="4400" dirty="0" smtClean="0">
                <a:solidFill>
                  <a:srgbClr val="000000"/>
                </a:solidFill>
                <a:latin typeface="標楷體" panose="03000509000000000000" pitchFamily="65" charset="-120"/>
                <a:ea typeface="標楷體" panose="03000509000000000000" pitchFamily="65" charset="-120"/>
              </a:rPr>
              <a:t>先處理心情，再處理事情。</a:t>
            </a:r>
            <a:endParaRPr lang="en-US" altLang="zh-TW" sz="4400" dirty="0" smtClean="0">
              <a:solidFill>
                <a:srgbClr val="000000"/>
              </a:solidFill>
              <a:latin typeface="標楷體" panose="03000509000000000000" pitchFamily="65" charset="-120"/>
              <a:ea typeface="標楷體" panose="03000509000000000000" pitchFamily="65" charset="-120"/>
            </a:endParaRPr>
          </a:p>
          <a:p>
            <a:pPr marL="377190">
              <a:buFont typeface="Arial" pitchFamily="34" charset="0"/>
              <a:buAutoNum type="arabicPeriod"/>
            </a:pPr>
            <a:r>
              <a:rPr lang="zh-TW" altLang="en-US" sz="4400" dirty="0" smtClean="0">
                <a:solidFill>
                  <a:srgbClr val="000000"/>
                </a:solidFill>
                <a:latin typeface="標楷體" panose="03000509000000000000" pitchFamily="65" charset="-120"/>
                <a:ea typeface="標楷體" panose="03000509000000000000" pitchFamily="65" charset="-120"/>
              </a:rPr>
              <a:t>空水杯理論</a:t>
            </a:r>
            <a:r>
              <a:rPr lang="en-US" altLang="zh-TW" sz="4400" dirty="0" smtClean="0">
                <a:solidFill>
                  <a:srgbClr val="000000"/>
                </a:solidFill>
                <a:latin typeface="標楷體" panose="03000509000000000000" pitchFamily="65" charset="-120"/>
                <a:ea typeface="標楷體" panose="03000509000000000000" pitchFamily="65" charset="-120"/>
              </a:rPr>
              <a:t>-</a:t>
            </a:r>
            <a:r>
              <a:rPr lang="zh-TW" altLang="en-US" sz="4400" dirty="0" smtClean="0">
                <a:solidFill>
                  <a:srgbClr val="000000"/>
                </a:solidFill>
                <a:latin typeface="標楷體" panose="03000509000000000000" pitchFamily="65" charset="-120"/>
                <a:ea typeface="標楷體" panose="03000509000000000000" pitchFamily="65" charset="-120"/>
              </a:rPr>
              <a:t>不批判，先傾聽。 </a:t>
            </a:r>
            <a:endParaRPr lang="en-US" altLang="zh-TW" sz="4400" dirty="0" smtClean="0">
              <a:solidFill>
                <a:srgbClr val="000000"/>
              </a:solidFill>
              <a:latin typeface="標楷體" panose="03000509000000000000" pitchFamily="65" charset="-120"/>
              <a:ea typeface="標楷體" panose="03000509000000000000" pitchFamily="65" charset="-120"/>
            </a:endParaRPr>
          </a:p>
          <a:p>
            <a:pPr marL="377190">
              <a:buFont typeface="Arial" pitchFamily="34" charset="0"/>
              <a:buAutoNum type="arabicPeriod"/>
            </a:pPr>
            <a:r>
              <a:rPr lang="zh-TW" altLang="en-US" sz="4400" dirty="0" smtClean="0">
                <a:solidFill>
                  <a:srgbClr val="000000"/>
                </a:solidFill>
                <a:latin typeface="標楷體" panose="03000509000000000000" pitchFamily="65" charset="-120"/>
                <a:ea typeface="標楷體" panose="03000509000000000000" pitchFamily="65" charset="-120"/>
              </a:rPr>
              <a:t>關懷、接納、支持的態度。</a:t>
            </a:r>
            <a:endParaRPr lang="en-US" altLang="zh-TW" sz="4400" dirty="0" smtClean="0">
              <a:solidFill>
                <a:srgbClr val="000000"/>
              </a:solidFill>
              <a:latin typeface="標楷體" panose="03000509000000000000" pitchFamily="65" charset="-120"/>
              <a:ea typeface="標楷體" panose="03000509000000000000" pitchFamily="65" charset="-120"/>
            </a:endParaRPr>
          </a:p>
          <a:p>
            <a:pPr marL="377190">
              <a:buFont typeface="Arial" pitchFamily="34" charset="0"/>
              <a:buAutoNum type="arabicPeriod"/>
            </a:pPr>
            <a:r>
              <a:rPr lang="zh-TW" altLang="en-US" sz="4400" dirty="0" smtClean="0">
                <a:solidFill>
                  <a:srgbClr val="000000"/>
                </a:solidFill>
                <a:latin typeface="標楷體" panose="03000509000000000000" pitchFamily="65" charset="-120"/>
                <a:ea typeface="標楷體" panose="03000509000000000000" pitchFamily="65" charset="-120"/>
              </a:rPr>
              <a:t>直接詢問他對於自殺</a:t>
            </a:r>
            <a:r>
              <a:rPr lang="en-US" altLang="zh-TW" sz="4400" dirty="0" smtClean="0">
                <a:solidFill>
                  <a:srgbClr val="000000"/>
                </a:solidFill>
                <a:latin typeface="標楷體" panose="03000509000000000000" pitchFamily="65" charset="-120"/>
                <a:ea typeface="標楷體" panose="03000509000000000000" pitchFamily="65" charset="-120"/>
              </a:rPr>
              <a:t>/</a:t>
            </a:r>
            <a:r>
              <a:rPr lang="zh-TW" altLang="en-US" sz="4400" dirty="0" smtClean="0">
                <a:solidFill>
                  <a:srgbClr val="000000"/>
                </a:solidFill>
                <a:latin typeface="標楷體" panose="03000509000000000000" pitchFamily="65" charset="-120"/>
                <a:ea typeface="標楷體" panose="03000509000000000000" pitchFamily="65" charset="-120"/>
              </a:rPr>
              <a:t>自傷的想法。</a:t>
            </a:r>
            <a:endParaRPr lang="en-US" altLang="zh-TW" sz="4400" dirty="0" smtClean="0">
              <a:solidFill>
                <a:srgbClr val="000000"/>
              </a:solidFill>
              <a:latin typeface="標楷體" panose="03000509000000000000" pitchFamily="65" charset="-120"/>
              <a:ea typeface="標楷體" panose="03000509000000000000" pitchFamily="65" charset="-120"/>
            </a:endParaRPr>
          </a:p>
          <a:p>
            <a:pPr marL="377190">
              <a:buFont typeface="Arial" pitchFamily="34" charset="0"/>
              <a:buAutoNum type="arabicPeriod"/>
            </a:pPr>
            <a:r>
              <a:rPr lang="zh-TW" altLang="en-US" sz="4400" dirty="0" smtClean="0">
                <a:solidFill>
                  <a:srgbClr val="000000"/>
                </a:solidFill>
                <a:latin typeface="標楷體" panose="03000509000000000000" pitchFamily="65" charset="-120"/>
                <a:ea typeface="標楷體" panose="03000509000000000000" pitchFamily="65" charset="-120"/>
              </a:rPr>
              <a:t>採取行動</a:t>
            </a:r>
            <a:r>
              <a:rPr lang="en-US" altLang="zh-TW" sz="4400" dirty="0" smtClean="0">
                <a:solidFill>
                  <a:srgbClr val="000000"/>
                </a:solidFill>
                <a:latin typeface="標楷體" panose="03000509000000000000" pitchFamily="65" charset="-120"/>
                <a:ea typeface="標楷體" panose="03000509000000000000" pitchFamily="65" charset="-120"/>
              </a:rPr>
              <a:t>–</a:t>
            </a:r>
            <a:r>
              <a:rPr lang="zh-TW" altLang="en-US" sz="4400" dirty="0" smtClean="0">
                <a:solidFill>
                  <a:srgbClr val="000000"/>
                </a:solidFill>
                <a:latin typeface="標楷體" panose="03000509000000000000" pitchFamily="65" charset="-120"/>
                <a:ea typeface="標楷體" panose="03000509000000000000" pitchFamily="65" charset="-120"/>
              </a:rPr>
              <a:t>通報、告訴應該知道的人</a:t>
            </a:r>
            <a:endParaRPr lang="en-US" altLang="zh-TW" sz="4400" dirty="0" smtClean="0">
              <a:solidFill>
                <a:srgbClr val="000000"/>
              </a:solidFill>
              <a:latin typeface="標楷體" panose="03000509000000000000" pitchFamily="65" charset="-120"/>
              <a:ea typeface="標楷體" panose="03000509000000000000" pitchFamily="65" charset="-120"/>
            </a:endParaRPr>
          </a:p>
          <a:p>
            <a:pPr marL="377190">
              <a:buFont typeface="Arial" pitchFamily="34" charset="0"/>
              <a:buAutoNum type="arabicPeriod"/>
            </a:pPr>
            <a:r>
              <a:rPr lang="zh-TW" altLang="en-US" sz="4400" dirty="0" smtClean="0">
                <a:solidFill>
                  <a:srgbClr val="000000"/>
                </a:solidFill>
                <a:latin typeface="標楷體" panose="03000509000000000000" pitchFamily="65" charset="-120"/>
                <a:ea typeface="標楷體" panose="03000509000000000000" pitchFamily="65" charset="-120"/>
              </a:rPr>
              <a:t>不要做的事</a:t>
            </a:r>
            <a:r>
              <a:rPr lang="en-US" altLang="zh-TW" sz="4400" dirty="0" smtClean="0">
                <a:solidFill>
                  <a:srgbClr val="000000"/>
                </a:solidFill>
                <a:latin typeface="標楷體" panose="03000509000000000000" pitchFamily="65" charset="-120"/>
                <a:ea typeface="標楷體" panose="03000509000000000000" pitchFamily="65" charset="-120"/>
              </a:rPr>
              <a:t>–</a:t>
            </a:r>
            <a:r>
              <a:rPr lang="zh-TW" altLang="en-US" sz="4400" dirty="0" smtClean="0">
                <a:solidFill>
                  <a:srgbClr val="000000"/>
                </a:solidFill>
                <a:latin typeface="標楷體" panose="03000509000000000000" pitchFamily="65" charset="-120"/>
                <a:ea typeface="標楷體" panose="03000509000000000000" pitchFamily="65" charset="-120"/>
              </a:rPr>
              <a:t>責備、羞辱、否認、評斷、爭論、</a:t>
            </a:r>
            <a:endParaRPr lang="en-US" altLang="zh-TW" sz="4400" dirty="0" smtClean="0">
              <a:solidFill>
                <a:srgbClr val="000000"/>
              </a:solidFill>
              <a:latin typeface="標楷體" panose="03000509000000000000" pitchFamily="65" charset="-120"/>
              <a:ea typeface="標楷體" panose="03000509000000000000" pitchFamily="65" charset="-120"/>
            </a:endParaRPr>
          </a:p>
          <a:p>
            <a:pPr marL="34290" indent="0">
              <a:buNone/>
            </a:pPr>
            <a:r>
              <a:rPr lang="zh-TW" altLang="en-US" sz="4400" dirty="0">
                <a:solidFill>
                  <a:srgbClr val="000000"/>
                </a:solidFill>
                <a:latin typeface="標楷體" panose="03000509000000000000" pitchFamily="65" charset="-120"/>
                <a:ea typeface="標楷體" panose="03000509000000000000" pitchFamily="65" charset="-120"/>
              </a:rPr>
              <a:t> </a:t>
            </a:r>
            <a:r>
              <a:rPr lang="zh-TW" altLang="en-US" sz="4400" dirty="0" smtClean="0">
                <a:solidFill>
                  <a:srgbClr val="000000"/>
                </a:solidFill>
                <a:latin typeface="標楷體" panose="03000509000000000000" pitchFamily="65" charset="-120"/>
                <a:ea typeface="標楷體" panose="03000509000000000000" pitchFamily="65" charset="-120"/>
              </a:rPr>
              <a:t>             </a:t>
            </a:r>
            <a:r>
              <a:rPr lang="zh-TW" altLang="en-US" sz="1100" dirty="0" smtClean="0">
                <a:solidFill>
                  <a:srgbClr val="000000"/>
                </a:solidFill>
                <a:latin typeface="標楷體" panose="03000509000000000000" pitchFamily="65" charset="-120"/>
                <a:ea typeface="標楷體" panose="03000509000000000000" pitchFamily="65" charset="-120"/>
              </a:rPr>
              <a:t> </a:t>
            </a:r>
            <a:r>
              <a:rPr lang="zh-TW" altLang="en-US" sz="4400" dirty="0" smtClean="0">
                <a:solidFill>
                  <a:srgbClr val="000000"/>
                </a:solidFill>
                <a:latin typeface="標楷體" panose="03000509000000000000" pitchFamily="65" charset="-120"/>
                <a:ea typeface="標楷體" panose="03000509000000000000" pitchFamily="65" charset="-120"/>
              </a:rPr>
              <a:t>激將法、不先給建議、搓湯圓。  </a:t>
            </a:r>
            <a:endParaRPr lang="zh-TW" altLang="en-US" sz="4400" dirty="0">
              <a:solidFill>
                <a:srgbClr val="00000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0258661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a:off x="11740112" y="3640806"/>
            <a:ext cx="7540583" cy="7674894"/>
          </a:xfrm>
          <a:custGeom>
            <a:avLst/>
            <a:gdLst/>
            <a:ahLst/>
            <a:cxnLst/>
            <a:rect l="l" t="t" r="r" b="b"/>
            <a:pathLst>
              <a:path w="7540583" h="7674894">
                <a:moveTo>
                  <a:pt x="0" y="0"/>
                </a:moveTo>
                <a:lnTo>
                  <a:pt x="7540584" y="0"/>
                </a:lnTo>
                <a:lnTo>
                  <a:pt x="7540584" y="7674894"/>
                </a:lnTo>
                <a:lnTo>
                  <a:pt x="0" y="767489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464401" y="4008823"/>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464401" y="5641526"/>
            <a:ext cx="435701" cy="448756"/>
          </a:xfrm>
          <a:custGeom>
            <a:avLst/>
            <a:gdLst/>
            <a:ahLst/>
            <a:cxnLst/>
            <a:rect l="l" t="t" r="r" b="b"/>
            <a:pathLst>
              <a:path w="435701" h="448756">
                <a:moveTo>
                  <a:pt x="0" y="0"/>
                </a:moveTo>
                <a:lnTo>
                  <a:pt x="435701" y="0"/>
                </a:lnTo>
                <a:lnTo>
                  <a:pt x="435701" y="448756"/>
                </a:lnTo>
                <a:lnTo>
                  <a:pt x="0" y="44875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464401" y="7694777"/>
            <a:ext cx="435701" cy="448756"/>
          </a:xfrm>
          <a:custGeom>
            <a:avLst/>
            <a:gdLst/>
            <a:ahLst/>
            <a:cxnLst/>
            <a:rect l="l" t="t" r="r" b="b"/>
            <a:pathLst>
              <a:path w="435701" h="448756">
                <a:moveTo>
                  <a:pt x="0" y="0"/>
                </a:moveTo>
                <a:lnTo>
                  <a:pt x="435701" y="0"/>
                </a:lnTo>
                <a:lnTo>
                  <a:pt x="435701" y="448756"/>
                </a:lnTo>
                <a:lnTo>
                  <a:pt x="0" y="44875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236097" y="-491384"/>
            <a:ext cx="3858870" cy="3101567"/>
          </a:xfrm>
          <a:custGeom>
            <a:avLst/>
            <a:gdLst/>
            <a:ahLst/>
            <a:cxnLst/>
            <a:rect l="l" t="t" r="r" b="b"/>
            <a:pathLst>
              <a:path w="3858870" h="3101567">
                <a:moveTo>
                  <a:pt x="0" y="0"/>
                </a:moveTo>
                <a:lnTo>
                  <a:pt x="3858870" y="0"/>
                </a:lnTo>
                <a:lnTo>
                  <a:pt x="3858870" y="3101567"/>
                </a:lnTo>
                <a:lnTo>
                  <a:pt x="0" y="310156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8"/>
          <p:cNvSpPr/>
          <p:nvPr/>
        </p:nvSpPr>
        <p:spPr>
          <a:xfrm rot="-295156">
            <a:off x="15615163" y="-311948"/>
            <a:ext cx="3288274" cy="3219768"/>
          </a:xfrm>
          <a:custGeom>
            <a:avLst/>
            <a:gdLst/>
            <a:ahLst/>
            <a:cxnLst/>
            <a:rect l="l" t="t" r="r" b="b"/>
            <a:pathLst>
              <a:path w="3288274" h="3219768">
                <a:moveTo>
                  <a:pt x="0" y="0"/>
                </a:moveTo>
                <a:lnTo>
                  <a:pt x="3288274" y="0"/>
                </a:lnTo>
                <a:lnTo>
                  <a:pt x="3288274" y="3219768"/>
                </a:lnTo>
                <a:lnTo>
                  <a:pt x="0" y="3219768"/>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9" name="Freeform 9"/>
          <p:cNvSpPr/>
          <p:nvPr/>
        </p:nvSpPr>
        <p:spPr>
          <a:xfrm>
            <a:off x="16056059" y="3042878"/>
            <a:ext cx="1577962" cy="1504981"/>
          </a:xfrm>
          <a:custGeom>
            <a:avLst/>
            <a:gdLst/>
            <a:ahLst/>
            <a:cxnLst/>
            <a:rect l="l" t="t" r="r" b="b"/>
            <a:pathLst>
              <a:path w="1577962" h="1504981">
                <a:moveTo>
                  <a:pt x="0" y="0"/>
                </a:moveTo>
                <a:lnTo>
                  <a:pt x="1577962" y="0"/>
                </a:lnTo>
                <a:lnTo>
                  <a:pt x="1577962" y="1504981"/>
                </a:lnTo>
                <a:lnTo>
                  <a:pt x="0" y="1504981"/>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rot="-1501759">
            <a:off x="10748045" y="3460483"/>
            <a:ext cx="1646583" cy="1923017"/>
          </a:xfrm>
          <a:custGeom>
            <a:avLst/>
            <a:gdLst/>
            <a:ahLst/>
            <a:cxnLst/>
            <a:rect l="l" t="t" r="r" b="b"/>
            <a:pathLst>
              <a:path w="1646583" h="1923017">
                <a:moveTo>
                  <a:pt x="0" y="0"/>
                </a:moveTo>
                <a:lnTo>
                  <a:pt x="1646583" y="0"/>
                </a:lnTo>
                <a:lnTo>
                  <a:pt x="1646583" y="1923017"/>
                </a:lnTo>
                <a:lnTo>
                  <a:pt x="0" y="1923017"/>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1" name="Freeform 11"/>
          <p:cNvSpPr/>
          <p:nvPr/>
        </p:nvSpPr>
        <p:spPr>
          <a:xfrm>
            <a:off x="7315200" y="9258300"/>
            <a:ext cx="3657600" cy="2001705"/>
          </a:xfrm>
          <a:custGeom>
            <a:avLst/>
            <a:gdLst/>
            <a:ahLst/>
            <a:cxnLst/>
            <a:rect l="l" t="t" r="r" b="b"/>
            <a:pathLst>
              <a:path w="3657600" h="2001705">
                <a:moveTo>
                  <a:pt x="0" y="0"/>
                </a:moveTo>
                <a:lnTo>
                  <a:pt x="3657600" y="0"/>
                </a:lnTo>
                <a:lnTo>
                  <a:pt x="3657600" y="2001705"/>
                </a:lnTo>
                <a:lnTo>
                  <a:pt x="0" y="2001705"/>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7" name="TextBox 3"/>
          <p:cNvSpPr txBox="1"/>
          <p:nvPr/>
        </p:nvSpPr>
        <p:spPr>
          <a:xfrm>
            <a:off x="3644544" y="559262"/>
            <a:ext cx="8950913" cy="1000274"/>
          </a:xfrm>
          <a:prstGeom prst="rect">
            <a:avLst/>
          </a:prstGeom>
        </p:spPr>
        <p:txBody>
          <a:bodyPr wrap="square" lIns="0" tIns="0" rIns="0" bIns="0" rtlCol="0" anchor="t">
            <a:spAutoFit/>
          </a:bodyPr>
          <a:lstStyle/>
          <a:p>
            <a:pPr>
              <a:lnSpc>
                <a:spcPts val="7813"/>
              </a:lnSpc>
            </a:pPr>
            <a:r>
              <a:rPr lang="zh-TW" altLang="en-US" sz="6000" dirty="0">
                <a:solidFill>
                  <a:srgbClr val="B44650"/>
                </a:solidFill>
                <a:latin typeface="微軟正黑體" panose="020B0604030504040204" pitchFamily="34" charset="-120"/>
                <a:ea typeface="微軟正黑體" panose="020B0604030504040204" pitchFamily="34" charset="-120"/>
                <a:cs typeface="Gulfs Display"/>
                <a:sym typeface="Gulfs Display"/>
              </a:rPr>
              <a:t>認識</a:t>
            </a:r>
            <a:r>
              <a:rPr lang="en-US" altLang="zh-TW" sz="6000" dirty="0">
                <a:solidFill>
                  <a:srgbClr val="B44650"/>
                </a:solidFill>
                <a:latin typeface="微軟正黑體" panose="020B0604030504040204" pitchFamily="34" charset="-120"/>
                <a:ea typeface="微軟正黑體" panose="020B0604030504040204" pitchFamily="34" charset="-120"/>
                <a:cs typeface="Gulfs Display"/>
                <a:sym typeface="Gulfs Display"/>
              </a:rPr>
              <a:t>1</a:t>
            </a:r>
            <a:r>
              <a:rPr lang="zh-TW" altLang="en-US" sz="6000" dirty="0">
                <a:solidFill>
                  <a:srgbClr val="B44650"/>
                </a:solidFill>
                <a:latin typeface="微軟正黑體" panose="020B0604030504040204" pitchFamily="34" charset="-120"/>
                <a:ea typeface="微軟正黑體" panose="020B0604030504040204" pitchFamily="34" charset="-120"/>
                <a:cs typeface="Gulfs Display"/>
                <a:sym typeface="Gulfs Display"/>
              </a:rPr>
              <a:t>問</a:t>
            </a:r>
            <a:r>
              <a:rPr lang="en-US" altLang="zh-TW" sz="6000" dirty="0">
                <a:solidFill>
                  <a:srgbClr val="B44650"/>
                </a:solidFill>
                <a:latin typeface="微軟正黑體" panose="020B0604030504040204" pitchFamily="34" charset="-120"/>
                <a:ea typeface="微軟正黑體" panose="020B0604030504040204" pitchFamily="34" charset="-120"/>
                <a:cs typeface="Gulfs Display"/>
                <a:sym typeface="Gulfs Display"/>
              </a:rPr>
              <a:t>2</a:t>
            </a:r>
            <a:r>
              <a:rPr lang="zh-TW" altLang="en-US" sz="6000" dirty="0">
                <a:solidFill>
                  <a:srgbClr val="B44650"/>
                </a:solidFill>
                <a:latin typeface="微軟正黑體" panose="020B0604030504040204" pitchFamily="34" charset="-120"/>
                <a:ea typeface="微軟正黑體" panose="020B0604030504040204" pitchFamily="34" charset="-120"/>
                <a:cs typeface="Gulfs Display"/>
                <a:sym typeface="Gulfs Display"/>
              </a:rPr>
              <a:t>應</a:t>
            </a:r>
            <a:r>
              <a:rPr lang="en-US" altLang="zh-TW" sz="6000" dirty="0">
                <a:solidFill>
                  <a:srgbClr val="B44650"/>
                </a:solidFill>
                <a:latin typeface="微軟正黑體" panose="020B0604030504040204" pitchFamily="34" charset="-120"/>
                <a:ea typeface="微軟正黑體" panose="020B0604030504040204" pitchFamily="34" charset="-120"/>
                <a:cs typeface="Gulfs Display"/>
                <a:sym typeface="Gulfs Display"/>
              </a:rPr>
              <a:t>3</a:t>
            </a:r>
            <a:r>
              <a:rPr lang="zh-TW" altLang="en-US" sz="6000" dirty="0">
                <a:solidFill>
                  <a:srgbClr val="B44650"/>
                </a:solidFill>
                <a:latin typeface="微軟正黑體" panose="020B0604030504040204" pitchFamily="34" charset="-120"/>
                <a:ea typeface="微軟正黑體" panose="020B0604030504040204" pitchFamily="34" charset="-120"/>
                <a:cs typeface="Gulfs Display"/>
                <a:sym typeface="Gulfs Display"/>
              </a:rPr>
              <a:t>轉介的</a:t>
            </a:r>
            <a:r>
              <a:rPr lang="zh-TW" altLang="en-US" sz="6000"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技巧</a:t>
            </a:r>
            <a:endParaRPr lang="en-US" sz="6000" dirty="0">
              <a:solidFill>
                <a:srgbClr val="B44650"/>
              </a:solidFill>
              <a:latin typeface="微軟正黑體" panose="020B0604030504040204" pitchFamily="34" charset="-120"/>
              <a:ea typeface="微軟正黑體" panose="020B0604030504040204" pitchFamily="34" charset="-120"/>
              <a:cs typeface="Gulfs Display"/>
              <a:sym typeface="Gulfs Display"/>
            </a:endParaRPr>
          </a:p>
        </p:txBody>
      </p:sp>
      <p:pic>
        <p:nvPicPr>
          <p:cNvPr id="18" name="圖片 17" descr="畫面剪輯"/>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72804" y="1652229"/>
            <a:ext cx="15942392" cy="8011252"/>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rot="-1225707">
            <a:off x="13823055" y="5731905"/>
            <a:ext cx="5983538" cy="5602087"/>
          </a:xfrm>
          <a:custGeom>
            <a:avLst/>
            <a:gdLst/>
            <a:ahLst/>
            <a:cxnLst/>
            <a:rect l="l" t="t" r="r" b="b"/>
            <a:pathLst>
              <a:path w="5983538" h="5602087">
                <a:moveTo>
                  <a:pt x="0" y="0"/>
                </a:moveTo>
                <a:lnTo>
                  <a:pt x="5983538" y="0"/>
                </a:lnTo>
                <a:lnTo>
                  <a:pt x="5983538" y="5602087"/>
                </a:lnTo>
                <a:lnTo>
                  <a:pt x="0" y="560208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2499295">
            <a:off x="6626402" y="-2576881"/>
            <a:ext cx="4903886" cy="4903886"/>
          </a:xfrm>
          <a:custGeom>
            <a:avLst/>
            <a:gdLst/>
            <a:ahLst/>
            <a:cxnLst/>
            <a:rect l="l" t="t" r="r" b="b"/>
            <a:pathLst>
              <a:path w="4903886" h="4903886">
                <a:moveTo>
                  <a:pt x="0" y="0"/>
                </a:moveTo>
                <a:lnTo>
                  <a:pt x="4903886" y="0"/>
                </a:lnTo>
                <a:lnTo>
                  <a:pt x="4903886" y="4903885"/>
                </a:lnTo>
                <a:lnTo>
                  <a:pt x="0" y="490388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236097" y="-491384"/>
            <a:ext cx="3858870" cy="3101567"/>
          </a:xfrm>
          <a:custGeom>
            <a:avLst/>
            <a:gdLst/>
            <a:ahLst/>
            <a:cxnLst/>
            <a:rect l="l" t="t" r="r" b="b"/>
            <a:pathLst>
              <a:path w="3858870" h="3101567">
                <a:moveTo>
                  <a:pt x="0" y="0"/>
                </a:moveTo>
                <a:lnTo>
                  <a:pt x="3858870" y="0"/>
                </a:lnTo>
                <a:lnTo>
                  <a:pt x="3858870" y="3101567"/>
                </a:lnTo>
                <a:lnTo>
                  <a:pt x="0" y="3101567"/>
                </a:lnTo>
                <a:lnTo>
                  <a:pt x="0" y="0"/>
                </a:lnTo>
                <a:close/>
              </a:path>
            </a:pathLst>
          </a:custGeom>
          <a:blipFill>
            <a:blip r:embed="rId6">
              <a:extLst>
                <a:ext uri="{96DAC541-7B7A-43D3-8B79-37D633B846F1}">
                  <asvg:svgBlip xmlns:asvg="http://schemas.microsoft.com/office/drawing/2016/SVG/main" xmlns="" r:embed="rId9"/>
                </a:ext>
              </a:extLst>
            </a:blip>
            <a:stretch>
              <a:fillRect/>
            </a:stretch>
          </a:blipFill>
        </p:spPr>
      </p:sp>
      <p:sp>
        <p:nvSpPr>
          <p:cNvPr id="8" name="Freeform 8"/>
          <p:cNvSpPr/>
          <p:nvPr/>
        </p:nvSpPr>
        <p:spPr>
          <a:xfrm rot="345106">
            <a:off x="14276418" y="-1074635"/>
            <a:ext cx="4296173" cy="4206669"/>
          </a:xfrm>
          <a:custGeom>
            <a:avLst/>
            <a:gdLst/>
            <a:ahLst/>
            <a:cxnLst/>
            <a:rect l="l" t="t" r="r" b="b"/>
            <a:pathLst>
              <a:path w="4296173" h="4206669">
                <a:moveTo>
                  <a:pt x="0" y="0"/>
                </a:moveTo>
                <a:lnTo>
                  <a:pt x="4296173" y="0"/>
                </a:lnTo>
                <a:lnTo>
                  <a:pt x="4296173" y="4206670"/>
                </a:lnTo>
                <a:lnTo>
                  <a:pt x="0" y="420667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a:off x="0" y="7517144"/>
            <a:ext cx="2423624" cy="2769856"/>
          </a:xfrm>
          <a:custGeom>
            <a:avLst/>
            <a:gdLst/>
            <a:ahLst/>
            <a:cxnLst/>
            <a:rect l="l" t="t" r="r" b="b"/>
            <a:pathLst>
              <a:path w="2423624" h="2769856">
                <a:moveTo>
                  <a:pt x="0" y="0"/>
                </a:moveTo>
                <a:lnTo>
                  <a:pt x="2423624" y="0"/>
                </a:lnTo>
                <a:lnTo>
                  <a:pt x="2423624" y="2769856"/>
                </a:lnTo>
                <a:lnTo>
                  <a:pt x="0" y="2769856"/>
                </a:lnTo>
                <a:lnTo>
                  <a:pt x="0" y="0"/>
                </a:lnTo>
                <a:close/>
              </a:path>
            </a:pathLst>
          </a:custGeom>
          <a:blipFill>
            <a:blip r:embed="rId12">
              <a:extLst>
                <a:ext uri="{96DAC541-7B7A-43D3-8B79-37D633B846F1}">
                  <asvg:svgBlip xmlns:asvg="http://schemas.microsoft.com/office/drawing/2016/SVG/main" xmlns="" r:embed="rId15"/>
                </a:ext>
              </a:extLst>
            </a:blip>
            <a:stretch>
              <a:fillRect/>
            </a:stretch>
          </a:blipFill>
        </p:spPr>
      </p:sp>
      <p:sp>
        <p:nvSpPr>
          <p:cNvPr id="11" name="Freeform 3"/>
          <p:cNvSpPr/>
          <p:nvPr/>
        </p:nvSpPr>
        <p:spPr>
          <a:xfrm>
            <a:off x="2032961" y="4076700"/>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2" name="Freeform 3"/>
          <p:cNvSpPr/>
          <p:nvPr/>
        </p:nvSpPr>
        <p:spPr>
          <a:xfrm>
            <a:off x="2021396" y="3336726"/>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4" name="矩形 13"/>
          <p:cNvSpPr/>
          <p:nvPr/>
        </p:nvSpPr>
        <p:spPr>
          <a:xfrm>
            <a:off x="1904332" y="800100"/>
            <a:ext cx="11129210" cy="12954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6600" dirty="0" smtClean="0">
                <a:latin typeface="標楷體" panose="03000509000000000000" pitchFamily="65" charset="-120"/>
                <a:ea typeface="標楷體" panose="03000509000000000000" pitchFamily="65" charset="-120"/>
              </a:rPr>
              <a:t>1</a:t>
            </a:r>
            <a:r>
              <a:rPr lang="zh-TW" altLang="en-US" sz="6600" dirty="0" smtClean="0">
                <a:latin typeface="標楷體" panose="03000509000000000000" pitchFamily="65" charset="-120"/>
                <a:ea typeface="標楷體" panose="03000509000000000000" pitchFamily="65" charset="-120"/>
              </a:rPr>
              <a:t>問：</a:t>
            </a:r>
            <a:r>
              <a:rPr lang="en-US" altLang="zh-TW" sz="6600" dirty="0" smtClean="0">
                <a:latin typeface="標楷體" panose="03000509000000000000" pitchFamily="65" charset="-120"/>
                <a:ea typeface="標楷體" panose="03000509000000000000" pitchFamily="65" charset="-120"/>
              </a:rPr>
              <a:t>｢</a:t>
            </a:r>
            <a:r>
              <a:rPr lang="zh-TW" altLang="en-US" sz="6600" dirty="0" smtClean="0">
                <a:latin typeface="標楷體" panose="03000509000000000000" pitchFamily="65" charset="-120"/>
                <a:ea typeface="標楷體" panose="03000509000000000000" pitchFamily="65" charset="-120"/>
              </a:rPr>
              <a:t>主動關懷、積極傾聽</a:t>
            </a:r>
            <a:r>
              <a:rPr lang="en-US" altLang="zh-TW" sz="6600" dirty="0" smtClean="0">
                <a:latin typeface="標楷體" panose="03000509000000000000" pitchFamily="65" charset="-120"/>
                <a:ea typeface="標楷體" panose="03000509000000000000" pitchFamily="65" charset="-120"/>
              </a:rPr>
              <a:t>｣</a:t>
            </a:r>
            <a:endParaRPr lang="zh-TW" altLang="en-US" sz="6600" dirty="0">
              <a:latin typeface="標楷體" panose="03000509000000000000" pitchFamily="65" charset="-120"/>
              <a:ea typeface="標楷體" panose="03000509000000000000" pitchFamily="65" charset="-120"/>
            </a:endParaRPr>
          </a:p>
        </p:txBody>
      </p:sp>
      <p:sp>
        <p:nvSpPr>
          <p:cNvPr id="15" name="矩形 14"/>
          <p:cNvSpPr/>
          <p:nvPr/>
        </p:nvSpPr>
        <p:spPr>
          <a:xfrm>
            <a:off x="2445394" y="2342535"/>
            <a:ext cx="13175605" cy="5478423"/>
          </a:xfrm>
          <a:prstGeom prst="rect">
            <a:avLst/>
          </a:prstGeom>
        </p:spPr>
        <p:txBody>
          <a:bodyPr wrap="square">
            <a:spAutoFit/>
          </a:bodyPr>
          <a:lstStyle/>
          <a:p>
            <a:pPr>
              <a:lnSpc>
                <a:spcPts val="6000"/>
              </a:lnSpc>
            </a:pPr>
            <a:r>
              <a:rPr lang="zh-TW" altLang="en-US" sz="4400" dirty="0" smtClean="0">
                <a:solidFill>
                  <a:srgbClr val="333333"/>
                </a:solidFill>
                <a:latin typeface="標楷體" panose="03000509000000000000" pitchFamily="65" charset="-120"/>
                <a:ea typeface="標楷體" panose="03000509000000000000" pitchFamily="65" charset="-120"/>
              </a:rPr>
              <a:t>關於「</a:t>
            </a:r>
            <a:r>
              <a:rPr lang="zh-TW" altLang="en-US" sz="4400" dirty="0">
                <a:solidFill>
                  <a:srgbClr val="FF0000"/>
                </a:solidFill>
                <a:latin typeface="標楷體" panose="03000509000000000000" pitchFamily="65" charset="-120"/>
                <a:ea typeface="標楷體" panose="03000509000000000000" pitchFamily="65" charset="-120"/>
              </a:rPr>
              <a:t>詢問</a:t>
            </a:r>
            <a:r>
              <a:rPr lang="zh-TW" altLang="en-US" sz="4400" dirty="0">
                <a:solidFill>
                  <a:srgbClr val="333333"/>
                </a:solidFill>
                <a:latin typeface="標楷體" panose="03000509000000000000" pitchFamily="65" charset="-120"/>
                <a:ea typeface="標楷體" panose="03000509000000000000" pitchFamily="65" charset="-120"/>
              </a:rPr>
              <a:t>」</a:t>
            </a:r>
            <a:r>
              <a:rPr lang="zh-TW" altLang="en-US" sz="4400" dirty="0" smtClean="0">
                <a:solidFill>
                  <a:srgbClr val="333333"/>
                </a:solidFill>
                <a:latin typeface="標楷體" panose="03000509000000000000" pitchFamily="65" charset="-120"/>
                <a:ea typeface="標楷體" panose="03000509000000000000" pitchFamily="65" charset="-120"/>
              </a:rPr>
              <a:t>的</a:t>
            </a:r>
            <a:r>
              <a:rPr lang="zh-TW" altLang="en-US" sz="4400" dirty="0" smtClean="0">
                <a:solidFill>
                  <a:srgbClr val="FF0000"/>
                </a:solidFill>
                <a:latin typeface="標楷體" panose="03000509000000000000" pitchFamily="65" charset="-120"/>
                <a:ea typeface="標楷體" panose="03000509000000000000" pitchFamily="65" charset="-120"/>
              </a:rPr>
              <a:t>注意事項</a:t>
            </a:r>
            <a:r>
              <a:rPr lang="zh-TW" altLang="en-US" sz="4400" dirty="0" smtClean="0">
                <a:solidFill>
                  <a:srgbClr val="333333"/>
                </a:solidFill>
                <a:latin typeface="標楷體" panose="03000509000000000000" pitchFamily="65" charset="-120"/>
                <a:ea typeface="標楷體" panose="03000509000000000000" pitchFamily="65" charset="-120"/>
              </a:rPr>
              <a:t>：</a:t>
            </a:r>
            <a:endParaRPr lang="zh-TW" altLang="en-US" sz="4400" dirty="0">
              <a:solidFill>
                <a:srgbClr val="333333"/>
              </a:solidFill>
              <a:latin typeface="標楷體" panose="03000509000000000000" pitchFamily="65" charset="-120"/>
              <a:ea typeface="標楷體" panose="03000509000000000000" pitchFamily="65" charset="-120"/>
            </a:endParaRPr>
          </a:p>
          <a:p>
            <a:pPr>
              <a:lnSpc>
                <a:spcPts val="6000"/>
              </a:lnSpc>
            </a:pPr>
            <a:r>
              <a:rPr lang="zh-TW" altLang="en-US" sz="4400" dirty="0" smtClean="0">
                <a:solidFill>
                  <a:srgbClr val="333333"/>
                </a:solidFill>
                <a:latin typeface="標楷體" panose="03000509000000000000" pitchFamily="65" charset="-120"/>
                <a:ea typeface="標楷體" panose="03000509000000000000" pitchFamily="65" charset="-120"/>
              </a:rPr>
              <a:t>懷疑</a:t>
            </a:r>
            <a:r>
              <a:rPr lang="zh-TW" altLang="en-US" sz="4400" dirty="0">
                <a:solidFill>
                  <a:srgbClr val="333333"/>
                </a:solidFill>
                <a:latin typeface="標楷體" panose="03000509000000000000" pitchFamily="65" charset="-120"/>
                <a:ea typeface="標楷體" panose="03000509000000000000" pitchFamily="65" charset="-120"/>
              </a:rPr>
              <a:t>個案仍有自殺意念，需立即詢問</a:t>
            </a:r>
          </a:p>
          <a:p>
            <a:pPr>
              <a:lnSpc>
                <a:spcPts val="6000"/>
              </a:lnSpc>
            </a:pPr>
            <a:r>
              <a:rPr lang="zh-TW" altLang="en-US" sz="4400" dirty="0">
                <a:solidFill>
                  <a:srgbClr val="333333"/>
                </a:solidFill>
                <a:latin typeface="標楷體" panose="03000509000000000000" pitchFamily="65" charset="-120"/>
                <a:ea typeface="標楷體" panose="03000509000000000000" pitchFamily="65" charset="-120"/>
              </a:rPr>
              <a:t>要有這可能是唯一一次介入幫助的機會的認知</a:t>
            </a:r>
          </a:p>
          <a:p>
            <a:pPr>
              <a:lnSpc>
                <a:spcPts val="6000"/>
              </a:lnSpc>
            </a:pPr>
            <a:r>
              <a:rPr lang="zh-TW" altLang="en-US" sz="4400" dirty="0">
                <a:solidFill>
                  <a:srgbClr val="333333"/>
                </a:solidFill>
                <a:latin typeface="標楷體" panose="03000509000000000000" pitchFamily="65" charset="-120"/>
                <a:ea typeface="標楷體" panose="03000509000000000000" pitchFamily="65" charset="-120"/>
              </a:rPr>
              <a:t>在隱密的地方談</a:t>
            </a:r>
          </a:p>
          <a:p>
            <a:pPr>
              <a:lnSpc>
                <a:spcPts val="6000"/>
              </a:lnSpc>
            </a:pPr>
            <a:r>
              <a:rPr lang="zh-TW" altLang="en-US" sz="4400" dirty="0">
                <a:solidFill>
                  <a:srgbClr val="333333"/>
                </a:solidFill>
                <a:latin typeface="標楷體" panose="03000509000000000000" pitchFamily="65" charset="-120"/>
                <a:ea typeface="標楷體" panose="03000509000000000000" pitchFamily="65" charset="-120"/>
              </a:rPr>
              <a:t>讓個案放心自在的說，不要打斷他</a:t>
            </a:r>
          </a:p>
          <a:p>
            <a:pPr>
              <a:lnSpc>
                <a:spcPts val="6000"/>
              </a:lnSpc>
            </a:pPr>
            <a:r>
              <a:rPr lang="zh-TW" altLang="en-US" sz="4400" dirty="0">
                <a:solidFill>
                  <a:srgbClr val="333333"/>
                </a:solidFill>
                <a:latin typeface="標楷體" panose="03000509000000000000" pitchFamily="65" charset="-120"/>
                <a:ea typeface="標楷體" panose="03000509000000000000" pitchFamily="65" charset="-120"/>
              </a:rPr>
              <a:t>如果個案不願接受幫助或不願談論，請堅持下去</a:t>
            </a:r>
          </a:p>
          <a:p>
            <a:pPr>
              <a:lnSpc>
                <a:spcPts val="6000"/>
              </a:lnSpc>
            </a:pPr>
            <a:r>
              <a:rPr lang="zh-TW" altLang="en-US" sz="4400" dirty="0">
                <a:solidFill>
                  <a:srgbClr val="333333"/>
                </a:solidFill>
                <a:latin typeface="標楷體" panose="03000509000000000000" pitchFamily="65" charset="-120"/>
                <a:ea typeface="標楷體" panose="03000509000000000000" pitchFamily="65" charset="-120"/>
              </a:rPr>
              <a:t>如何問是其次，重點是「你問了」</a:t>
            </a:r>
            <a:endParaRPr lang="zh-TW" altLang="en-US" sz="4400" b="0" i="0" dirty="0">
              <a:solidFill>
                <a:srgbClr val="333333"/>
              </a:solidFill>
              <a:effectLst/>
              <a:latin typeface="標楷體" panose="03000509000000000000" pitchFamily="65" charset="-120"/>
              <a:ea typeface="標楷體" panose="03000509000000000000" pitchFamily="65" charset="-120"/>
            </a:endParaRPr>
          </a:p>
        </p:txBody>
      </p:sp>
      <p:sp>
        <p:nvSpPr>
          <p:cNvPr id="16" name="Freeform 3"/>
          <p:cNvSpPr/>
          <p:nvPr/>
        </p:nvSpPr>
        <p:spPr>
          <a:xfrm>
            <a:off x="2032961" y="4854161"/>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7" name="Freeform 3"/>
          <p:cNvSpPr/>
          <p:nvPr/>
        </p:nvSpPr>
        <p:spPr>
          <a:xfrm>
            <a:off x="2032961" y="5600700"/>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8" name="Freeform 3"/>
          <p:cNvSpPr/>
          <p:nvPr/>
        </p:nvSpPr>
        <p:spPr>
          <a:xfrm>
            <a:off x="1984712" y="6362700"/>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9" name="Freeform 3"/>
          <p:cNvSpPr/>
          <p:nvPr/>
        </p:nvSpPr>
        <p:spPr>
          <a:xfrm>
            <a:off x="2035111" y="7102265"/>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rot="-1225707">
            <a:off x="13823055" y="5731905"/>
            <a:ext cx="5983538" cy="5602087"/>
          </a:xfrm>
          <a:custGeom>
            <a:avLst/>
            <a:gdLst/>
            <a:ahLst/>
            <a:cxnLst/>
            <a:rect l="l" t="t" r="r" b="b"/>
            <a:pathLst>
              <a:path w="5983538" h="5602087">
                <a:moveTo>
                  <a:pt x="0" y="0"/>
                </a:moveTo>
                <a:lnTo>
                  <a:pt x="5983538" y="0"/>
                </a:lnTo>
                <a:lnTo>
                  <a:pt x="5983538" y="5602087"/>
                </a:lnTo>
                <a:lnTo>
                  <a:pt x="0" y="560208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2499295">
            <a:off x="6626402" y="-2576881"/>
            <a:ext cx="4903886" cy="4903886"/>
          </a:xfrm>
          <a:custGeom>
            <a:avLst/>
            <a:gdLst/>
            <a:ahLst/>
            <a:cxnLst/>
            <a:rect l="l" t="t" r="r" b="b"/>
            <a:pathLst>
              <a:path w="4903886" h="4903886">
                <a:moveTo>
                  <a:pt x="0" y="0"/>
                </a:moveTo>
                <a:lnTo>
                  <a:pt x="4903886" y="0"/>
                </a:lnTo>
                <a:lnTo>
                  <a:pt x="4903886" y="4903885"/>
                </a:lnTo>
                <a:lnTo>
                  <a:pt x="0" y="490388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236097" y="-491384"/>
            <a:ext cx="3858870" cy="3101567"/>
          </a:xfrm>
          <a:custGeom>
            <a:avLst/>
            <a:gdLst/>
            <a:ahLst/>
            <a:cxnLst/>
            <a:rect l="l" t="t" r="r" b="b"/>
            <a:pathLst>
              <a:path w="3858870" h="3101567">
                <a:moveTo>
                  <a:pt x="0" y="0"/>
                </a:moveTo>
                <a:lnTo>
                  <a:pt x="3858870" y="0"/>
                </a:lnTo>
                <a:lnTo>
                  <a:pt x="3858870" y="3101567"/>
                </a:lnTo>
                <a:lnTo>
                  <a:pt x="0" y="3101567"/>
                </a:lnTo>
                <a:lnTo>
                  <a:pt x="0" y="0"/>
                </a:lnTo>
                <a:close/>
              </a:path>
            </a:pathLst>
          </a:custGeom>
          <a:blipFill>
            <a:blip r:embed="rId6">
              <a:extLst>
                <a:ext uri="{96DAC541-7B7A-43D3-8B79-37D633B846F1}">
                  <asvg:svgBlip xmlns:asvg="http://schemas.microsoft.com/office/drawing/2016/SVG/main" xmlns="" r:embed="rId9"/>
                </a:ext>
              </a:extLst>
            </a:blip>
            <a:stretch>
              <a:fillRect/>
            </a:stretch>
          </a:blipFill>
        </p:spPr>
      </p:sp>
      <p:sp>
        <p:nvSpPr>
          <p:cNvPr id="8" name="Freeform 8"/>
          <p:cNvSpPr/>
          <p:nvPr/>
        </p:nvSpPr>
        <p:spPr>
          <a:xfrm rot="345106">
            <a:off x="14276418" y="-1074635"/>
            <a:ext cx="4296173" cy="4206669"/>
          </a:xfrm>
          <a:custGeom>
            <a:avLst/>
            <a:gdLst/>
            <a:ahLst/>
            <a:cxnLst/>
            <a:rect l="l" t="t" r="r" b="b"/>
            <a:pathLst>
              <a:path w="4296173" h="4206669">
                <a:moveTo>
                  <a:pt x="0" y="0"/>
                </a:moveTo>
                <a:lnTo>
                  <a:pt x="4296173" y="0"/>
                </a:lnTo>
                <a:lnTo>
                  <a:pt x="4296173" y="4206670"/>
                </a:lnTo>
                <a:lnTo>
                  <a:pt x="0" y="420667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a:off x="0" y="7517144"/>
            <a:ext cx="2423624" cy="2769856"/>
          </a:xfrm>
          <a:custGeom>
            <a:avLst/>
            <a:gdLst/>
            <a:ahLst/>
            <a:cxnLst/>
            <a:rect l="l" t="t" r="r" b="b"/>
            <a:pathLst>
              <a:path w="2423624" h="2769856">
                <a:moveTo>
                  <a:pt x="0" y="0"/>
                </a:moveTo>
                <a:lnTo>
                  <a:pt x="2423624" y="0"/>
                </a:lnTo>
                <a:lnTo>
                  <a:pt x="2423624" y="2769856"/>
                </a:lnTo>
                <a:lnTo>
                  <a:pt x="0" y="2769856"/>
                </a:lnTo>
                <a:lnTo>
                  <a:pt x="0" y="0"/>
                </a:lnTo>
                <a:close/>
              </a:path>
            </a:pathLst>
          </a:custGeom>
          <a:blipFill>
            <a:blip r:embed="rId12">
              <a:extLst>
                <a:ext uri="{96DAC541-7B7A-43D3-8B79-37D633B846F1}">
                  <asvg:svgBlip xmlns:asvg="http://schemas.microsoft.com/office/drawing/2016/SVG/main" xmlns="" r:embed="rId15"/>
                </a:ext>
              </a:extLst>
            </a:blip>
            <a:stretch>
              <a:fillRect/>
            </a:stretch>
          </a:blipFill>
        </p:spPr>
      </p:sp>
      <p:sp>
        <p:nvSpPr>
          <p:cNvPr id="11" name="Freeform 3"/>
          <p:cNvSpPr/>
          <p:nvPr/>
        </p:nvSpPr>
        <p:spPr>
          <a:xfrm>
            <a:off x="9045892" y="3224240"/>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2" name="Freeform 3"/>
          <p:cNvSpPr/>
          <p:nvPr/>
        </p:nvSpPr>
        <p:spPr>
          <a:xfrm>
            <a:off x="1828622" y="3214591"/>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4" name="矩形 13"/>
          <p:cNvSpPr/>
          <p:nvPr/>
        </p:nvSpPr>
        <p:spPr>
          <a:xfrm>
            <a:off x="1904332" y="800100"/>
            <a:ext cx="11129210" cy="12954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6600" dirty="0" smtClean="0">
                <a:latin typeface="標楷體" panose="03000509000000000000" pitchFamily="65" charset="-120"/>
                <a:ea typeface="標楷體" panose="03000509000000000000" pitchFamily="65" charset="-120"/>
              </a:rPr>
              <a:t>1</a:t>
            </a:r>
            <a:r>
              <a:rPr lang="zh-TW" altLang="en-US" sz="6600" dirty="0" smtClean="0">
                <a:latin typeface="標楷體" panose="03000509000000000000" pitchFamily="65" charset="-120"/>
                <a:ea typeface="標楷體" panose="03000509000000000000" pitchFamily="65" charset="-120"/>
              </a:rPr>
              <a:t>問：</a:t>
            </a:r>
            <a:r>
              <a:rPr lang="en-US" altLang="zh-TW" sz="6600" dirty="0" smtClean="0">
                <a:latin typeface="標楷體" panose="03000509000000000000" pitchFamily="65" charset="-120"/>
                <a:ea typeface="標楷體" panose="03000509000000000000" pitchFamily="65" charset="-120"/>
              </a:rPr>
              <a:t>｢</a:t>
            </a:r>
            <a:r>
              <a:rPr lang="zh-TW" altLang="en-US" sz="6600" dirty="0" smtClean="0">
                <a:latin typeface="標楷體" panose="03000509000000000000" pitchFamily="65" charset="-120"/>
                <a:ea typeface="標楷體" panose="03000509000000000000" pitchFamily="65" charset="-120"/>
              </a:rPr>
              <a:t>主動關懷、積極傾聽</a:t>
            </a:r>
            <a:r>
              <a:rPr lang="en-US" altLang="zh-TW" sz="6600" dirty="0" smtClean="0">
                <a:latin typeface="標楷體" panose="03000509000000000000" pitchFamily="65" charset="-120"/>
                <a:ea typeface="標楷體" panose="03000509000000000000" pitchFamily="65" charset="-120"/>
              </a:rPr>
              <a:t>｣</a:t>
            </a:r>
            <a:endParaRPr lang="zh-TW" altLang="en-US" sz="6600" dirty="0">
              <a:latin typeface="標楷體" panose="03000509000000000000" pitchFamily="65" charset="-120"/>
              <a:ea typeface="標楷體" panose="03000509000000000000" pitchFamily="65" charset="-120"/>
            </a:endParaRPr>
          </a:p>
        </p:txBody>
      </p:sp>
      <p:sp>
        <p:nvSpPr>
          <p:cNvPr id="4" name="矩形 3"/>
          <p:cNvSpPr/>
          <p:nvPr/>
        </p:nvSpPr>
        <p:spPr>
          <a:xfrm>
            <a:off x="2046473" y="2179296"/>
            <a:ext cx="3570208" cy="861774"/>
          </a:xfrm>
          <a:prstGeom prst="rect">
            <a:avLst/>
          </a:prstGeom>
        </p:spPr>
        <p:txBody>
          <a:bodyPr wrap="none">
            <a:spAutoFit/>
          </a:bodyPr>
          <a:lstStyle/>
          <a:p>
            <a:pPr lvl="0">
              <a:lnSpc>
                <a:spcPts val="6000"/>
              </a:lnSpc>
            </a:pPr>
            <a:r>
              <a:rPr lang="zh-TW" altLang="en-US" sz="4400" dirty="0">
                <a:solidFill>
                  <a:srgbClr val="333333"/>
                </a:solidFill>
                <a:latin typeface="標楷體" panose="03000509000000000000" pitchFamily="65" charset="-120"/>
                <a:ea typeface="標楷體" panose="03000509000000000000" pitchFamily="65" charset="-120"/>
              </a:rPr>
              <a:t>如何「</a:t>
            </a:r>
            <a:r>
              <a:rPr lang="zh-TW" altLang="en-US" sz="4400" dirty="0">
                <a:solidFill>
                  <a:srgbClr val="FF0000"/>
                </a:solidFill>
                <a:latin typeface="標楷體" panose="03000509000000000000" pitchFamily="65" charset="-120"/>
                <a:ea typeface="標楷體" panose="03000509000000000000" pitchFamily="65" charset="-120"/>
              </a:rPr>
              <a:t>詢問</a:t>
            </a:r>
            <a:r>
              <a:rPr lang="zh-TW" altLang="en-US" sz="4400" dirty="0">
                <a:solidFill>
                  <a:srgbClr val="333333"/>
                </a:solidFill>
                <a:latin typeface="標楷體" panose="03000509000000000000" pitchFamily="65" charset="-120"/>
                <a:ea typeface="標楷體" panose="03000509000000000000" pitchFamily="65" charset="-120"/>
              </a:rPr>
              <a:t>」</a:t>
            </a:r>
            <a:endParaRPr lang="en-US" altLang="zh-TW" sz="4400" dirty="0">
              <a:solidFill>
                <a:srgbClr val="333333"/>
              </a:solidFill>
              <a:latin typeface="標楷體" panose="03000509000000000000" pitchFamily="65" charset="-120"/>
              <a:ea typeface="標楷體" panose="03000509000000000000" pitchFamily="65" charset="-120"/>
            </a:endParaRPr>
          </a:p>
        </p:txBody>
      </p:sp>
      <p:sp>
        <p:nvSpPr>
          <p:cNvPr id="20" name="矩形 19"/>
          <p:cNvSpPr/>
          <p:nvPr/>
        </p:nvSpPr>
        <p:spPr>
          <a:xfrm>
            <a:off x="2257806" y="2990213"/>
            <a:ext cx="2441694" cy="804323"/>
          </a:xfrm>
          <a:prstGeom prst="rect">
            <a:avLst/>
          </a:prstGeom>
        </p:spPr>
        <p:txBody>
          <a:bodyPr wrap="none">
            <a:spAutoFit/>
          </a:bodyPr>
          <a:lstStyle/>
          <a:p>
            <a:pPr lvl="0">
              <a:lnSpc>
                <a:spcPts val="6000"/>
              </a:lnSpc>
            </a:pPr>
            <a:r>
              <a:rPr lang="zh-TW" altLang="en-US" sz="4400" dirty="0" smtClean="0">
                <a:solidFill>
                  <a:srgbClr val="333333"/>
                </a:solidFill>
                <a:latin typeface="標楷體" panose="03000509000000000000" pitchFamily="65" charset="-120"/>
                <a:ea typeface="標楷體" panose="03000509000000000000" pitchFamily="65" charset="-120"/>
              </a:rPr>
              <a:t>間接問法</a:t>
            </a:r>
            <a:endParaRPr lang="en-US" altLang="zh-TW" sz="4400" dirty="0">
              <a:solidFill>
                <a:srgbClr val="333333"/>
              </a:solidFill>
              <a:latin typeface="標楷體" panose="03000509000000000000" pitchFamily="65" charset="-120"/>
              <a:ea typeface="標楷體" panose="03000509000000000000" pitchFamily="65" charset="-120"/>
            </a:endParaRPr>
          </a:p>
        </p:txBody>
      </p:sp>
      <p:sp>
        <p:nvSpPr>
          <p:cNvPr id="21" name="矩形 20"/>
          <p:cNvSpPr/>
          <p:nvPr/>
        </p:nvSpPr>
        <p:spPr>
          <a:xfrm>
            <a:off x="9481593" y="3017731"/>
            <a:ext cx="2441694" cy="861774"/>
          </a:xfrm>
          <a:prstGeom prst="rect">
            <a:avLst/>
          </a:prstGeom>
        </p:spPr>
        <p:txBody>
          <a:bodyPr wrap="none">
            <a:spAutoFit/>
          </a:bodyPr>
          <a:lstStyle/>
          <a:p>
            <a:pPr lvl="0">
              <a:lnSpc>
                <a:spcPts val="6000"/>
              </a:lnSpc>
            </a:pPr>
            <a:r>
              <a:rPr lang="zh-TW" altLang="en-US" sz="4400" dirty="0">
                <a:solidFill>
                  <a:srgbClr val="333333"/>
                </a:solidFill>
                <a:latin typeface="標楷體" panose="03000509000000000000" pitchFamily="65" charset="-120"/>
                <a:ea typeface="標楷體" panose="03000509000000000000" pitchFamily="65" charset="-120"/>
              </a:rPr>
              <a:t>直</a:t>
            </a:r>
            <a:r>
              <a:rPr lang="zh-TW" altLang="en-US" sz="4400" dirty="0" smtClean="0">
                <a:solidFill>
                  <a:srgbClr val="333333"/>
                </a:solidFill>
                <a:latin typeface="標楷體" panose="03000509000000000000" pitchFamily="65" charset="-120"/>
                <a:ea typeface="標楷體" panose="03000509000000000000" pitchFamily="65" charset="-120"/>
              </a:rPr>
              <a:t>接問法</a:t>
            </a:r>
            <a:endParaRPr lang="en-US" altLang="zh-TW" sz="4400" dirty="0">
              <a:solidFill>
                <a:srgbClr val="333333"/>
              </a:solidFill>
              <a:latin typeface="標楷體" panose="03000509000000000000" pitchFamily="65" charset="-120"/>
              <a:ea typeface="標楷體" panose="03000509000000000000" pitchFamily="65" charset="-120"/>
            </a:endParaRPr>
          </a:p>
        </p:txBody>
      </p:sp>
      <p:sp>
        <p:nvSpPr>
          <p:cNvPr id="5" name="矩形 4"/>
          <p:cNvSpPr/>
          <p:nvPr/>
        </p:nvSpPr>
        <p:spPr>
          <a:xfrm>
            <a:off x="1693338" y="3841996"/>
            <a:ext cx="6865962" cy="2800767"/>
          </a:xfrm>
          <a:prstGeom prst="rect">
            <a:avLst/>
          </a:prstGeom>
        </p:spPr>
        <p:txBody>
          <a:bodyPr wrap="square">
            <a:spAutoFit/>
          </a:bodyPr>
          <a:lstStyle/>
          <a:p>
            <a:r>
              <a:rPr lang="en-US" altLang="zh-TW" sz="4400" dirty="0">
                <a:solidFill>
                  <a:srgbClr val="333333"/>
                </a:solidFill>
                <a:latin typeface="標楷體" panose="03000509000000000000" pitchFamily="65" charset="-120"/>
                <a:ea typeface="標楷體" panose="03000509000000000000" pitchFamily="65" charset="-120"/>
              </a:rPr>
              <a:t>-</a:t>
            </a:r>
            <a:r>
              <a:rPr lang="zh-TW" altLang="en-US" sz="4400" dirty="0">
                <a:solidFill>
                  <a:srgbClr val="333333"/>
                </a:solidFill>
                <a:latin typeface="標楷體" panose="03000509000000000000" pitchFamily="65" charset="-120"/>
                <a:ea typeface="標楷體" panose="03000509000000000000" pitchFamily="65" charset="-120"/>
              </a:rPr>
              <a:t>你是否曾經希望睡一覺</a:t>
            </a:r>
            <a:r>
              <a:rPr lang="zh-TW" altLang="en-US" sz="4400" dirty="0" smtClean="0">
                <a:solidFill>
                  <a:srgbClr val="333333"/>
                </a:solidFill>
                <a:latin typeface="標楷體" panose="03000509000000000000" pitchFamily="65" charset="-120"/>
                <a:ea typeface="標楷體" panose="03000509000000000000" pitchFamily="65" charset="-120"/>
              </a:rPr>
              <a:t>並</a:t>
            </a:r>
            <a:endParaRPr lang="en-US" altLang="zh-TW" sz="4400" dirty="0" smtClean="0">
              <a:solidFill>
                <a:srgbClr val="333333"/>
              </a:solidFill>
              <a:latin typeface="標楷體" panose="03000509000000000000" pitchFamily="65" charset="-120"/>
              <a:ea typeface="標楷體" panose="03000509000000000000" pitchFamily="65" charset="-120"/>
            </a:endParaRPr>
          </a:p>
          <a:p>
            <a:r>
              <a:rPr lang="zh-TW" altLang="en-US" sz="4400" dirty="0">
                <a:solidFill>
                  <a:srgbClr val="333333"/>
                </a:solidFill>
                <a:latin typeface="標楷體" panose="03000509000000000000" pitchFamily="65" charset="-120"/>
                <a:ea typeface="標楷體" panose="03000509000000000000" pitchFamily="65" charset="-120"/>
              </a:rPr>
              <a:t> </a:t>
            </a:r>
            <a:r>
              <a:rPr lang="zh-TW" altLang="en-US" sz="4400" dirty="0" smtClean="0">
                <a:solidFill>
                  <a:srgbClr val="333333"/>
                </a:solidFill>
                <a:latin typeface="標楷體" panose="03000509000000000000" pitchFamily="65" charset="-120"/>
                <a:ea typeface="標楷體" panose="03000509000000000000" pitchFamily="65" charset="-120"/>
              </a:rPr>
              <a:t>且</a:t>
            </a:r>
            <a:r>
              <a:rPr lang="zh-TW" altLang="en-US" sz="4400" dirty="0">
                <a:solidFill>
                  <a:srgbClr val="333333"/>
                </a:solidFill>
                <a:latin typeface="標楷體" panose="03000509000000000000" pitchFamily="65" charset="-120"/>
                <a:ea typeface="標楷體" panose="03000509000000000000" pitchFamily="65" charset="-120"/>
              </a:rPr>
              <a:t>不要再醒來</a:t>
            </a:r>
            <a:r>
              <a:rPr lang="zh-TW" altLang="en-US" sz="4400" dirty="0" smtClean="0">
                <a:solidFill>
                  <a:srgbClr val="333333"/>
                </a:solidFill>
                <a:latin typeface="標楷體" panose="03000509000000000000" pitchFamily="65" charset="-120"/>
                <a:ea typeface="標楷體" panose="03000509000000000000" pitchFamily="65" charset="-120"/>
              </a:rPr>
              <a:t>？</a:t>
            </a:r>
            <a:r>
              <a:rPr lang="zh-TW" altLang="en-US" sz="4400" dirty="0">
                <a:latin typeface="標楷體" panose="03000509000000000000" pitchFamily="65" charset="-120"/>
                <a:ea typeface="標楷體" panose="03000509000000000000" pitchFamily="65" charset="-120"/>
              </a:rPr>
              <a:t/>
            </a:r>
            <a:br>
              <a:rPr lang="zh-TW" altLang="en-US" sz="4400" dirty="0">
                <a:latin typeface="標楷體" panose="03000509000000000000" pitchFamily="65" charset="-120"/>
                <a:ea typeface="標楷體" panose="03000509000000000000" pitchFamily="65" charset="-120"/>
              </a:rPr>
            </a:br>
            <a:r>
              <a:rPr lang="en-US" altLang="zh-TW" sz="4400" dirty="0">
                <a:solidFill>
                  <a:srgbClr val="333333"/>
                </a:solidFill>
                <a:latin typeface="標楷體" panose="03000509000000000000" pitchFamily="65" charset="-120"/>
                <a:ea typeface="標楷體" panose="03000509000000000000" pitchFamily="65" charset="-120"/>
              </a:rPr>
              <a:t>-</a:t>
            </a:r>
            <a:r>
              <a:rPr lang="zh-TW" altLang="en-US" sz="4400" dirty="0">
                <a:solidFill>
                  <a:srgbClr val="333333"/>
                </a:solidFill>
                <a:latin typeface="標楷體" panose="03000509000000000000" pitchFamily="65" charset="-120"/>
                <a:ea typeface="標楷體" panose="03000509000000000000" pitchFamily="65" charset="-120"/>
              </a:rPr>
              <a:t>你是否覺得活著沒意義</a:t>
            </a:r>
            <a:r>
              <a:rPr lang="zh-TW" altLang="en-US" sz="4400" dirty="0" smtClean="0">
                <a:solidFill>
                  <a:srgbClr val="333333"/>
                </a:solidFill>
                <a:latin typeface="標楷體" panose="03000509000000000000" pitchFamily="65" charset="-120"/>
                <a:ea typeface="標楷體" panose="03000509000000000000" pitchFamily="65" charset="-120"/>
              </a:rPr>
              <a:t>，</a:t>
            </a:r>
            <a:endParaRPr lang="en-US" altLang="zh-TW" sz="4400" dirty="0" smtClean="0">
              <a:solidFill>
                <a:srgbClr val="333333"/>
              </a:solidFill>
              <a:latin typeface="標楷體" panose="03000509000000000000" pitchFamily="65" charset="-120"/>
              <a:ea typeface="標楷體" panose="03000509000000000000" pitchFamily="65" charset="-120"/>
            </a:endParaRPr>
          </a:p>
          <a:p>
            <a:r>
              <a:rPr lang="zh-TW" altLang="en-US" sz="4400" dirty="0">
                <a:solidFill>
                  <a:srgbClr val="333333"/>
                </a:solidFill>
                <a:latin typeface="標楷體" panose="03000509000000000000" pitchFamily="65" charset="-120"/>
                <a:ea typeface="標楷體" panose="03000509000000000000" pitchFamily="65" charset="-120"/>
              </a:rPr>
              <a:t> </a:t>
            </a:r>
            <a:r>
              <a:rPr lang="zh-TW" altLang="en-US" sz="4400" dirty="0" smtClean="0">
                <a:solidFill>
                  <a:srgbClr val="333333"/>
                </a:solidFill>
                <a:latin typeface="標楷體" panose="03000509000000000000" pitchFamily="65" charset="-120"/>
                <a:ea typeface="標楷體" panose="03000509000000000000" pitchFamily="65" charset="-120"/>
              </a:rPr>
              <a:t>沒</a:t>
            </a:r>
            <a:r>
              <a:rPr lang="zh-TW" altLang="en-US" sz="4400" dirty="0">
                <a:solidFill>
                  <a:srgbClr val="333333"/>
                </a:solidFill>
                <a:latin typeface="標楷體" panose="03000509000000000000" pitchFamily="65" charset="-120"/>
                <a:ea typeface="標楷體" panose="03000509000000000000" pitchFamily="65" charset="-120"/>
              </a:rPr>
              <a:t>價值，也沒有人在乎</a:t>
            </a:r>
            <a:r>
              <a:rPr lang="en-US" altLang="zh-TW" sz="4400" dirty="0">
                <a:solidFill>
                  <a:srgbClr val="333333"/>
                </a:solidFill>
                <a:latin typeface="標楷體" panose="03000509000000000000" pitchFamily="65" charset="-120"/>
                <a:ea typeface="標楷體" panose="03000509000000000000" pitchFamily="65" charset="-120"/>
              </a:rPr>
              <a:t>?</a:t>
            </a:r>
            <a:endParaRPr lang="zh-TW" altLang="en-US" sz="4400" dirty="0">
              <a:latin typeface="標楷體" panose="03000509000000000000" pitchFamily="65" charset="-120"/>
              <a:ea typeface="標楷體" panose="03000509000000000000" pitchFamily="65" charset="-120"/>
            </a:endParaRPr>
          </a:p>
        </p:txBody>
      </p:sp>
      <p:sp>
        <p:nvSpPr>
          <p:cNvPr id="6" name="矩形 5"/>
          <p:cNvSpPr/>
          <p:nvPr/>
        </p:nvSpPr>
        <p:spPr>
          <a:xfrm>
            <a:off x="9089231" y="3795829"/>
            <a:ext cx="7551081" cy="1446550"/>
          </a:xfrm>
          <a:prstGeom prst="rect">
            <a:avLst/>
          </a:prstGeom>
        </p:spPr>
        <p:txBody>
          <a:bodyPr wrap="square">
            <a:spAutoFit/>
          </a:bodyPr>
          <a:lstStyle/>
          <a:p>
            <a:r>
              <a:rPr lang="en-US" altLang="zh-TW" sz="4400" dirty="0">
                <a:latin typeface="標楷體" panose="03000509000000000000" pitchFamily="65" charset="-120"/>
                <a:ea typeface="標楷體" panose="03000509000000000000" pitchFamily="65" charset="-120"/>
              </a:rPr>
              <a:t>-</a:t>
            </a:r>
            <a:r>
              <a:rPr lang="zh-TW" altLang="en-US" sz="4400" dirty="0">
                <a:latin typeface="標楷體" panose="03000509000000000000" pitchFamily="65" charset="-120"/>
                <a:ea typeface="標楷體" panose="03000509000000000000" pitchFamily="65" charset="-120"/>
              </a:rPr>
              <a:t>你會不會有想不開的念頭</a:t>
            </a:r>
            <a:r>
              <a:rPr lang="zh-TW" altLang="en-US" sz="4400" dirty="0" smtClean="0">
                <a:latin typeface="標楷體" panose="03000509000000000000" pitchFamily="65" charset="-120"/>
                <a:ea typeface="標楷體" panose="03000509000000000000" pitchFamily="65" charset="-120"/>
              </a:rPr>
              <a:t>？</a:t>
            </a:r>
            <a:r>
              <a:rPr lang="zh-TW" altLang="en-US" sz="4400" dirty="0">
                <a:latin typeface="標楷體" panose="03000509000000000000" pitchFamily="65" charset="-120"/>
                <a:ea typeface="標楷體" panose="03000509000000000000" pitchFamily="65" charset="-120"/>
              </a:rPr>
              <a:t/>
            </a:r>
            <a:br>
              <a:rPr lang="zh-TW" altLang="en-US" sz="4400" dirty="0">
                <a:latin typeface="標楷體" panose="03000509000000000000" pitchFamily="65" charset="-120"/>
                <a:ea typeface="標楷體" panose="03000509000000000000" pitchFamily="65" charset="-120"/>
              </a:rPr>
            </a:br>
            <a:r>
              <a:rPr lang="en-US" altLang="zh-TW" sz="4400" dirty="0">
                <a:latin typeface="標楷體" panose="03000509000000000000" pitchFamily="65" charset="-120"/>
                <a:ea typeface="標楷體" panose="03000509000000000000" pitchFamily="65" charset="-120"/>
              </a:rPr>
              <a:t>-</a:t>
            </a:r>
            <a:r>
              <a:rPr lang="zh-TW" altLang="en-US" sz="4400" dirty="0">
                <a:latin typeface="標楷體" panose="03000509000000000000" pitchFamily="65" charset="-120"/>
                <a:ea typeface="標楷體" panose="03000509000000000000" pitchFamily="65" charset="-120"/>
              </a:rPr>
              <a:t>你是否有想到要自殺呢？</a:t>
            </a:r>
          </a:p>
        </p:txBody>
      </p:sp>
    </p:spTree>
    <p:extLst>
      <p:ext uri="{BB962C8B-B14F-4D97-AF65-F5344CB8AC3E}">
        <p14:creationId xmlns:p14="http://schemas.microsoft.com/office/powerpoint/2010/main" val="2878422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rot="-1225707">
            <a:off x="13823055" y="5731905"/>
            <a:ext cx="5983538" cy="5602087"/>
          </a:xfrm>
          <a:custGeom>
            <a:avLst/>
            <a:gdLst/>
            <a:ahLst/>
            <a:cxnLst/>
            <a:rect l="l" t="t" r="r" b="b"/>
            <a:pathLst>
              <a:path w="5983538" h="5602087">
                <a:moveTo>
                  <a:pt x="0" y="0"/>
                </a:moveTo>
                <a:lnTo>
                  <a:pt x="5983538" y="0"/>
                </a:lnTo>
                <a:lnTo>
                  <a:pt x="5983538" y="5602087"/>
                </a:lnTo>
                <a:lnTo>
                  <a:pt x="0" y="560208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2499295">
            <a:off x="6626402" y="-2576881"/>
            <a:ext cx="4903886" cy="4903886"/>
          </a:xfrm>
          <a:custGeom>
            <a:avLst/>
            <a:gdLst/>
            <a:ahLst/>
            <a:cxnLst/>
            <a:rect l="l" t="t" r="r" b="b"/>
            <a:pathLst>
              <a:path w="4903886" h="4903886">
                <a:moveTo>
                  <a:pt x="0" y="0"/>
                </a:moveTo>
                <a:lnTo>
                  <a:pt x="4903886" y="0"/>
                </a:lnTo>
                <a:lnTo>
                  <a:pt x="4903886" y="4903885"/>
                </a:lnTo>
                <a:lnTo>
                  <a:pt x="0" y="490388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236097" y="-491384"/>
            <a:ext cx="3858870" cy="3101567"/>
          </a:xfrm>
          <a:custGeom>
            <a:avLst/>
            <a:gdLst/>
            <a:ahLst/>
            <a:cxnLst/>
            <a:rect l="l" t="t" r="r" b="b"/>
            <a:pathLst>
              <a:path w="3858870" h="3101567">
                <a:moveTo>
                  <a:pt x="0" y="0"/>
                </a:moveTo>
                <a:lnTo>
                  <a:pt x="3858870" y="0"/>
                </a:lnTo>
                <a:lnTo>
                  <a:pt x="3858870" y="3101567"/>
                </a:lnTo>
                <a:lnTo>
                  <a:pt x="0" y="3101567"/>
                </a:lnTo>
                <a:lnTo>
                  <a:pt x="0" y="0"/>
                </a:lnTo>
                <a:close/>
              </a:path>
            </a:pathLst>
          </a:custGeom>
          <a:blipFill>
            <a:blip r:embed="rId6">
              <a:extLst>
                <a:ext uri="{96DAC541-7B7A-43D3-8B79-37D633B846F1}">
                  <asvg:svgBlip xmlns:asvg="http://schemas.microsoft.com/office/drawing/2016/SVG/main" xmlns="" r:embed="rId9"/>
                </a:ext>
              </a:extLst>
            </a:blip>
            <a:stretch>
              <a:fillRect/>
            </a:stretch>
          </a:blipFill>
        </p:spPr>
      </p:sp>
      <p:sp>
        <p:nvSpPr>
          <p:cNvPr id="8" name="Freeform 8"/>
          <p:cNvSpPr/>
          <p:nvPr/>
        </p:nvSpPr>
        <p:spPr>
          <a:xfrm rot="345106">
            <a:off x="14276418" y="-1074635"/>
            <a:ext cx="4296173" cy="4206669"/>
          </a:xfrm>
          <a:custGeom>
            <a:avLst/>
            <a:gdLst/>
            <a:ahLst/>
            <a:cxnLst/>
            <a:rect l="l" t="t" r="r" b="b"/>
            <a:pathLst>
              <a:path w="4296173" h="4206669">
                <a:moveTo>
                  <a:pt x="0" y="0"/>
                </a:moveTo>
                <a:lnTo>
                  <a:pt x="4296173" y="0"/>
                </a:lnTo>
                <a:lnTo>
                  <a:pt x="4296173" y="4206670"/>
                </a:lnTo>
                <a:lnTo>
                  <a:pt x="0" y="420667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a:off x="0" y="7517144"/>
            <a:ext cx="2423624" cy="2769856"/>
          </a:xfrm>
          <a:custGeom>
            <a:avLst/>
            <a:gdLst/>
            <a:ahLst/>
            <a:cxnLst/>
            <a:rect l="l" t="t" r="r" b="b"/>
            <a:pathLst>
              <a:path w="2423624" h="2769856">
                <a:moveTo>
                  <a:pt x="0" y="0"/>
                </a:moveTo>
                <a:lnTo>
                  <a:pt x="2423624" y="0"/>
                </a:lnTo>
                <a:lnTo>
                  <a:pt x="2423624" y="2769856"/>
                </a:lnTo>
                <a:lnTo>
                  <a:pt x="0" y="2769856"/>
                </a:lnTo>
                <a:lnTo>
                  <a:pt x="0" y="0"/>
                </a:lnTo>
                <a:close/>
              </a:path>
            </a:pathLst>
          </a:custGeom>
          <a:blipFill>
            <a:blip r:embed="rId12">
              <a:extLst>
                <a:ext uri="{96DAC541-7B7A-43D3-8B79-37D633B846F1}">
                  <asvg:svgBlip xmlns:asvg="http://schemas.microsoft.com/office/drawing/2016/SVG/main" xmlns="" r:embed="rId15"/>
                </a:ext>
              </a:extLst>
            </a:blip>
            <a:stretch>
              <a:fillRect/>
            </a:stretch>
          </a:blipFill>
        </p:spPr>
      </p:sp>
      <p:sp>
        <p:nvSpPr>
          <p:cNvPr id="11" name="Freeform 3"/>
          <p:cNvSpPr/>
          <p:nvPr/>
        </p:nvSpPr>
        <p:spPr>
          <a:xfrm>
            <a:off x="1494568" y="4773385"/>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2" name="Freeform 3"/>
          <p:cNvSpPr/>
          <p:nvPr/>
        </p:nvSpPr>
        <p:spPr>
          <a:xfrm>
            <a:off x="1486037" y="3489826"/>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4" name="矩形 13"/>
          <p:cNvSpPr/>
          <p:nvPr/>
        </p:nvSpPr>
        <p:spPr>
          <a:xfrm>
            <a:off x="1904332" y="800100"/>
            <a:ext cx="11129210" cy="12954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6600" dirty="0" smtClean="0">
                <a:latin typeface="標楷體" panose="03000509000000000000" pitchFamily="65" charset="-120"/>
                <a:ea typeface="標楷體" panose="03000509000000000000" pitchFamily="65" charset="-120"/>
              </a:rPr>
              <a:t>1</a:t>
            </a:r>
            <a:r>
              <a:rPr lang="zh-TW" altLang="en-US" sz="6600" dirty="0" smtClean="0">
                <a:latin typeface="標楷體" panose="03000509000000000000" pitchFamily="65" charset="-120"/>
                <a:ea typeface="標楷體" panose="03000509000000000000" pitchFamily="65" charset="-120"/>
              </a:rPr>
              <a:t>問：</a:t>
            </a:r>
            <a:r>
              <a:rPr lang="en-US" altLang="zh-TW" sz="6600" dirty="0" smtClean="0">
                <a:latin typeface="標楷體" panose="03000509000000000000" pitchFamily="65" charset="-120"/>
                <a:ea typeface="標楷體" panose="03000509000000000000" pitchFamily="65" charset="-120"/>
              </a:rPr>
              <a:t>｢</a:t>
            </a:r>
            <a:r>
              <a:rPr lang="zh-TW" altLang="en-US" sz="6600" dirty="0" smtClean="0">
                <a:latin typeface="標楷體" panose="03000509000000000000" pitchFamily="65" charset="-120"/>
                <a:ea typeface="標楷體" panose="03000509000000000000" pitchFamily="65" charset="-120"/>
              </a:rPr>
              <a:t>主動關懷、積極傾聽</a:t>
            </a:r>
            <a:r>
              <a:rPr lang="en-US" altLang="zh-TW" sz="6600" dirty="0" smtClean="0">
                <a:latin typeface="標楷體" panose="03000509000000000000" pitchFamily="65" charset="-120"/>
                <a:ea typeface="標楷體" panose="03000509000000000000" pitchFamily="65" charset="-120"/>
              </a:rPr>
              <a:t>｣</a:t>
            </a:r>
            <a:endParaRPr lang="zh-TW" altLang="en-US" sz="6600" dirty="0">
              <a:latin typeface="標楷體" panose="03000509000000000000" pitchFamily="65" charset="-120"/>
              <a:ea typeface="標楷體" panose="03000509000000000000" pitchFamily="65" charset="-120"/>
            </a:endParaRPr>
          </a:p>
        </p:txBody>
      </p:sp>
      <p:sp>
        <p:nvSpPr>
          <p:cNvPr id="4" name="矩形 3"/>
          <p:cNvSpPr/>
          <p:nvPr/>
        </p:nvSpPr>
        <p:spPr>
          <a:xfrm>
            <a:off x="2046473" y="2403674"/>
            <a:ext cx="6955750" cy="861774"/>
          </a:xfrm>
          <a:prstGeom prst="rect">
            <a:avLst/>
          </a:prstGeom>
        </p:spPr>
        <p:txBody>
          <a:bodyPr wrap="none">
            <a:spAutoFit/>
          </a:bodyPr>
          <a:lstStyle/>
          <a:p>
            <a:pPr lvl="0">
              <a:lnSpc>
                <a:spcPts val="6000"/>
              </a:lnSpc>
            </a:pPr>
            <a:r>
              <a:rPr lang="zh-TW" altLang="en-US" sz="4400" dirty="0" smtClean="0">
                <a:solidFill>
                  <a:srgbClr val="333333"/>
                </a:solidFill>
                <a:latin typeface="標楷體" panose="03000509000000000000" pitchFamily="65" charset="-120"/>
                <a:ea typeface="標楷體" panose="03000509000000000000" pitchFamily="65" charset="-120"/>
              </a:rPr>
              <a:t>應注意</a:t>
            </a:r>
            <a:r>
              <a:rPr lang="zh-TW" altLang="en-US" sz="4400" dirty="0" smtClean="0">
                <a:solidFill>
                  <a:srgbClr val="FF0000"/>
                </a:solidFill>
                <a:latin typeface="標楷體" panose="03000509000000000000" pitchFamily="65" charset="-120"/>
                <a:ea typeface="標楷體" panose="03000509000000000000" pitchFamily="65" charset="-120"/>
              </a:rPr>
              <a:t>避免</a:t>
            </a:r>
            <a:r>
              <a:rPr lang="zh-TW" altLang="en-US" sz="4400" dirty="0">
                <a:solidFill>
                  <a:srgbClr val="333333"/>
                </a:solidFill>
                <a:latin typeface="標楷體" panose="03000509000000000000" pitchFamily="65" charset="-120"/>
                <a:ea typeface="標楷體" panose="03000509000000000000" pitchFamily="65" charset="-120"/>
              </a:rPr>
              <a:t>「</a:t>
            </a:r>
            <a:r>
              <a:rPr lang="zh-TW" altLang="en-US" sz="4400" dirty="0" smtClean="0">
                <a:solidFill>
                  <a:srgbClr val="333333"/>
                </a:solidFill>
                <a:latin typeface="標楷體" panose="03000509000000000000" pitchFamily="65" charset="-120"/>
                <a:ea typeface="標楷體" panose="03000509000000000000" pitchFamily="65" charset="-120"/>
              </a:rPr>
              <a:t>詢問」的問句</a:t>
            </a:r>
            <a:endParaRPr lang="en-US" altLang="zh-TW" sz="4400" dirty="0">
              <a:solidFill>
                <a:srgbClr val="333333"/>
              </a:solidFill>
              <a:latin typeface="標楷體" panose="03000509000000000000" pitchFamily="65" charset="-120"/>
              <a:ea typeface="標楷體" panose="03000509000000000000" pitchFamily="65" charset="-120"/>
            </a:endParaRPr>
          </a:p>
        </p:txBody>
      </p:sp>
      <p:sp>
        <p:nvSpPr>
          <p:cNvPr id="5" name="矩形 4"/>
          <p:cNvSpPr/>
          <p:nvPr/>
        </p:nvSpPr>
        <p:spPr>
          <a:xfrm>
            <a:off x="1885992" y="3265448"/>
            <a:ext cx="15335208" cy="4154984"/>
          </a:xfrm>
          <a:prstGeom prst="rect">
            <a:avLst/>
          </a:prstGeom>
        </p:spPr>
        <p:txBody>
          <a:bodyPr wrap="square">
            <a:spAutoFit/>
          </a:bodyPr>
          <a:lstStyle/>
          <a:p>
            <a:r>
              <a:rPr lang="zh-TW" altLang="en-US" sz="4400" dirty="0" smtClean="0">
                <a:solidFill>
                  <a:srgbClr val="333333"/>
                </a:solidFill>
                <a:latin typeface="標楷體" panose="03000509000000000000" pitchFamily="65" charset="-120"/>
                <a:ea typeface="標楷體" panose="03000509000000000000" pitchFamily="65" charset="-120"/>
              </a:rPr>
              <a:t>不要</a:t>
            </a:r>
            <a:r>
              <a:rPr lang="zh-TW" altLang="en-US" sz="4400" dirty="0">
                <a:solidFill>
                  <a:srgbClr val="333333"/>
                </a:solidFill>
                <a:latin typeface="標楷體" panose="03000509000000000000" pitchFamily="65" charset="-120"/>
                <a:ea typeface="標楷體" panose="03000509000000000000" pitchFamily="65" charset="-120"/>
              </a:rPr>
              <a:t>對自殺意念或行為以半開玩笑的方式詢問：「你該</a:t>
            </a:r>
            <a:r>
              <a:rPr lang="zh-TW" altLang="en-US" sz="4400" dirty="0" smtClean="0">
                <a:solidFill>
                  <a:srgbClr val="333333"/>
                </a:solidFill>
                <a:latin typeface="標楷體" panose="03000509000000000000" pitchFamily="65" charset="-120"/>
                <a:ea typeface="標楷體" panose="03000509000000000000" pitchFamily="65" charset="-120"/>
              </a:rPr>
              <a:t>不會</a:t>
            </a:r>
            <a:endParaRPr lang="en-US" altLang="zh-TW" sz="4400" dirty="0" smtClean="0">
              <a:solidFill>
                <a:srgbClr val="333333"/>
              </a:solidFill>
              <a:latin typeface="標楷體" panose="03000509000000000000" pitchFamily="65" charset="-120"/>
              <a:ea typeface="標楷體" panose="03000509000000000000" pitchFamily="65" charset="-120"/>
            </a:endParaRPr>
          </a:p>
          <a:p>
            <a:r>
              <a:rPr lang="zh-TW" altLang="en-US" sz="4400" dirty="0" smtClean="0">
                <a:solidFill>
                  <a:srgbClr val="333333"/>
                </a:solidFill>
                <a:latin typeface="標楷體" panose="03000509000000000000" pitchFamily="65" charset="-120"/>
                <a:ea typeface="標楷體" panose="03000509000000000000" pitchFamily="65" charset="-120"/>
              </a:rPr>
              <a:t>想要</a:t>
            </a:r>
            <a:r>
              <a:rPr lang="zh-TW" altLang="en-US" sz="4400" dirty="0">
                <a:solidFill>
                  <a:srgbClr val="333333"/>
                </a:solidFill>
                <a:latin typeface="標楷體" panose="03000509000000000000" pitchFamily="65" charset="-120"/>
                <a:ea typeface="標楷體" panose="03000509000000000000" pitchFamily="65" charset="-120"/>
              </a:rPr>
              <a:t>自殺吧？」、「不要跟我說你想自殺喔！」</a:t>
            </a:r>
            <a:r>
              <a:rPr lang="zh-TW" altLang="en-US" sz="4400" dirty="0">
                <a:latin typeface="標楷體" panose="03000509000000000000" pitchFamily="65" charset="-120"/>
                <a:ea typeface="標楷體" panose="03000509000000000000" pitchFamily="65" charset="-120"/>
              </a:rPr>
              <a:t/>
            </a:r>
            <a:br>
              <a:rPr lang="zh-TW" altLang="en-US" sz="4400" dirty="0">
                <a:latin typeface="標楷體" panose="03000509000000000000" pitchFamily="65" charset="-120"/>
                <a:ea typeface="標楷體" panose="03000509000000000000" pitchFamily="65" charset="-120"/>
              </a:rPr>
            </a:br>
            <a:r>
              <a:rPr lang="zh-TW" altLang="en-US" sz="4400" dirty="0" smtClean="0">
                <a:solidFill>
                  <a:srgbClr val="333333"/>
                </a:solidFill>
                <a:latin typeface="標楷體" panose="03000509000000000000" pitchFamily="65" charset="-120"/>
                <a:ea typeface="標楷體" panose="03000509000000000000" pitchFamily="65" charset="-120"/>
              </a:rPr>
              <a:t>不要</a:t>
            </a:r>
            <a:r>
              <a:rPr lang="zh-TW" altLang="en-US" sz="4400" dirty="0">
                <a:solidFill>
                  <a:srgbClr val="333333"/>
                </a:solidFill>
                <a:latin typeface="標楷體" panose="03000509000000000000" pitchFamily="65" charset="-120"/>
                <a:ea typeface="標楷體" panose="03000509000000000000" pitchFamily="65" charset="-120"/>
              </a:rPr>
              <a:t>太急著提供問題的解決方法</a:t>
            </a:r>
            <a:r>
              <a:rPr lang="zh-TW" altLang="en-US" sz="4400" dirty="0">
                <a:latin typeface="標楷體" panose="03000509000000000000" pitchFamily="65" charset="-120"/>
                <a:ea typeface="標楷體" panose="03000509000000000000" pitchFamily="65" charset="-120"/>
              </a:rPr>
              <a:t/>
            </a:r>
            <a:br>
              <a:rPr lang="zh-TW" altLang="en-US" sz="4400" dirty="0">
                <a:latin typeface="標楷體" panose="03000509000000000000" pitchFamily="65" charset="-120"/>
                <a:ea typeface="標楷體" panose="03000509000000000000" pitchFamily="65" charset="-120"/>
              </a:rPr>
            </a:br>
            <a:r>
              <a:rPr lang="zh-TW" altLang="en-US" sz="4400" dirty="0" smtClean="0">
                <a:solidFill>
                  <a:srgbClr val="333333"/>
                </a:solidFill>
                <a:latin typeface="標楷體" panose="03000509000000000000" pitchFamily="65" charset="-120"/>
                <a:ea typeface="標楷體" panose="03000509000000000000" pitchFamily="65" charset="-120"/>
              </a:rPr>
              <a:t>不要</a:t>
            </a:r>
            <a:r>
              <a:rPr lang="zh-TW" altLang="en-US" sz="4400" dirty="0">
                <a:solidFill>
                  <a:srgbClr val="333333"/>
                </a:solidFill>
                <a:latin typeface="標楷體" panose="03000509000000000000" pitchFamily="65" charset="-120"/>
                <a:ea typeface="標楷體" panose="03000509000000000000" pitchFamily="65" charset="-120"/>
              </a:rPr>
              <a:t>發誓保守秘密</a:t>
            </a:r>
            <a:r>
              <a:rPr lang="zh-TW" altLang="en-US" sz="4400" dirty="0">
                <a:latin typeface="標楷體" panose="03000509000000000000" pitchFamily="65" charset="-120"/>
                <a:ea typeface="標楷體" panose="03000509000000000000" pitchFamily="65" charset="-120"/>
              </a:rPr>
              <a:t/>
            </a:r>
            <a:br>
              <a:rPr lang="zh-TW" altLang="en-US" sz="4400" dirty="0">
                <a:latin typeface="標楷體" panose="03000509000000000000" pitchFamily="65" charset="-120"/>
                <a:ea typeface="標楷體" panose="03000509000000000000" pitchFamily="65" charset="-120"/>
              </a:rPr>
            </a:br>
            <a:r>
              <a:rPr lang="zh-TW" altLang="en-US" sz="4400" dirty="0" smtClean="0">
                <a:solidFill>
                  <a:srgbClr val="333333"/>
                </a:solidFill>
                <a:latin typeface="標楷體" panose="03000509000000000000" pitchFamily="65" charset="-120"/>
                <a:ea typeface="標楷體" panose="03000509000000000000" pitchFamily="65" charset="-120"/>
              </a:rPr>
              <a:t>不要</a:t>
            </a:r>
            <a:r>
              <a:rPr lang="zh-TW" altLang="en-US" sz="4400" dirty="0">
                <a:solidFill>
                  <a:srgbClr val="333333"/>
                </a:solidFill>
                <a:latin typeface="標楷體" panose="03000509000000000000" pitchFamily="65" charset="-120"/>
                <a:ea typeface="標楷體" panose="03000509000000000000" pitchFamily="65" charset="-120"/>
              </a:rPr>
              <a:t>爭辯自殺是對或錯</a:t>
            </a:r>
            <a:r>
              <a:rPr lang="zh-TW" altLang="en-US" sz="4400" dirty="0">
                <a:latin typeface="標楷體" panose="03000509000000000000" pitchFamily="65" charset="-120"/>
                <a:ea typeface="標楷體" panose="03000509000000000000" pitchFamily="65" charset="-120"/>
              </a:rPr>
              <a:t/>
            </a:r>
            <a:br>
              <a:rPr lang="zh-TW" altLang="en-US" sz="4400" dirty="0">
                <a:latin typeface="標楷體" panose="03000509000000000000" pitchFamily="65" charset="-120"/>
                <a:ea typeface="標楷體" panose="03000509000000000000" pitchFamily="65" charset="-120"/>
              </a:rPr>
            </a:br>
            <a:r>
              <a:rPr lang="zh-TW" altLang="en-US" sz="4400" dirty="0" smtClean="0">
                <a:solidFill>
                  <a:srgbClr val="333333"/>
                </a:solidFill>
                <a:latin typeface="標楷體" panose="03000509000000000000" pitchFamily="65" charset="-120"/>
                <a:ea typeface="標楷體" panose="03000509000000000000" pitchFamily="65" charset="-120"/>
              </a:rPr>
              <a:t>不要</a:t>
            </a:r>
            <a:r>
              <a:rPr lang="zh-TW" altLang="en-US" sz="4400" dirty="0">
                <a:solidFill>
                  <a:srgbClr val="333333"/>
                </a:solidFill>
                <a:latin typeface="標楷體" panose="03000509000000000000" pitchFamily="65" charset="-120"/>
                <a:ea typeface="標楷體" panose="03000509000000000000" pitchFamily="65" charset="-120"/>
              </a:rPr>
              <a:t>使自殺者增加罪惡</a:t>
            </a:r>
            <a:r>
              <a:rPr lang="zh-TW" altLang="en-US" sz="4400" dirty="0" smtClean="0">
                <a:solidFill>
                  <a:srgbClr val="333333"/>
                </a:solidFill>
                <a:latin typeface="標楷體" panose="03000509000000000000" pitchFamily="65" charset="-120"/>
                <a:ea typeface="標楷體" panose="03000509000000000000" pitchFamily="65" charset="-120"/>
              </a:rPr>
              <a:t>感</a:t>
            </a:r>
            <a:endParaRPr lang="zh-TW" altLang="en-US" sz="4400" dirty="0">
              <a:latin typeface="標楷體" panose="03000509000000000000" pitchFamily="65" charset="-120"/>
              <a:ea typeface="標楷體" panose="03000509000000000000" pitchFamily="65" charset="-120"/>
            </a:endParaRPr>
          </a:p>
        </p:txBody>
      </p:sp>
      <p:sp>
        <p:nvSpPr>
          <p:cNvPr id="16" name="Freeform 3"/>
          <p:cNvSpPr/>
          <p:nvPr/>
        </p:nvSpPr>
        <p:spPr>
          <a:xfrm>
            <a:off x="1559882" y="6841671"/>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7" name="Freeform 3"/>
          <p:cNvSpPr/>
          <p:nvPr/>
        </p:nvSpPr>
        <p:spPr>
          <a:xfrm>
            <a:off x="1538111" y="6166757"/>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8" name="Freeform 3"/>
          <p:cNvSpPr/>
          <p:nvPr/>
        </p:nvSpPr>
        <p:spPr>
          <a:xfrm>
            <a:off x="1538111" y="5470071"/>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Tree>
    <p:extLst>
      <p:ext uri="{BB962C8B-B14F-4D97-AF65-F5344CB8AC3E}">
        <p14:creationId xmlns:p14="http://schemas.microsoft.com/office/powerpoint/2010/main" val="37878792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rot="-1225707">
            <a:off x="13823055" y="5731905"/>
            <a:ext cx="5983538" cy="5602087"/>
          </a:xfrm>
          <a:custGeom>
            <a:avLst/>
            <a:gdLst/>
            <a:ahLst/>
            <a:cxnLst/>
            <a:rect l="l" t="t" r="r" b="b"/>
            <a:pathLst>
              <a:path w="5983538" h="5602087">
                <a:moveTo>
                  <a:pt x="0" y="0"/>
                </a:moveTo>
                <a:lnTo>
                  <a:pt x="5983538" y="0"/>
                </a:lnTo>
                <a:lnTo>
                  <a:pt x="5983538" y="5602087"/>
                </a:lnTo>
                <a:lnTo>
                  <a:pt x="0" y="560208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2499295">
            <a:off x="6626402" y="-2576881"/>
            <a:ext cx="4903886" cy="4903886"/>
          </a:xfrm>
          <a:custGeom>
            <a:avLst/>
            <a:gdLst/>
            <a:ahLst/>
            <a:cxnLst/>
            <a:rect l="l" t="t" r="r" b="b"/>
            <a:pathLst>
              <a:path w="4903886" h="4903886">
                <a:moveTo>
                  <a:pt x="0" y="0"/>
                </a:moveTo>
                <a:lnTo>
                  <a:pt x="4903886" y="0"/>
                </a:lnTo>
                <a:lnTo>
                  <a:pt x="4903886" y="4903885"/>
                </a:lnTo>
                <a:lnTo>
                  <a:pt x="0" y="490388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236097" y="-491384"/>
            <a:ext cx="3858870" cy="3101567"/>
          </a:xfrm>
          <a:custGeom>
            <a:avLst/>
            <a:gdLst/>
            <a:ahLst/>
            <a:cxnLst/>
            <a:rect l="l" t="t" r="r" b="b"/>
            <a:pathLst>
              <a:path w="3858870" h="3101567">
                <a:moveTo>
                  <a:pt x="0" y="0"/>
                </a:moveTo>
                <a:lnTo>
                  <a:pt x="3858870" y="0"/>
                </a:lnTo>
                <a:lnTo>
                  <a:pt x="3858870" y="3101567"/>
                </a:lnTo>
                <a:lnTo>
                  <a:pt x="0" y="3101567"/>
                </a:lnTo>
                <a:lnTo>
                  <a:pt x="0" y="0"/>
                </a:lnTo>
                <a:close/>
              </a:path>
            </a:pathLst>
          </a:custGeom>
          <a:blipFill>
            <a:blip r:embed="rId6">
              <a:extLst>
                <a:ext uri="{96DAC541-7B7A-43D3-8B79-37D633B846F1}">
                  <asvg:svgBlip xmlns:asvg="http://schemas.microsoft.com/office/drawing/2016/SVG/main" xmlns="" r:embed="rId9"/>
                </a:ext>
              </a:extLst>
            </a:blip>
            <a:stretch>
              <a:fillRect/>
            </a:stretch>
          </a:blipFill>
        </p:spPr>
      </p:sp>
      <p:sp>
        <p:nvSpPr>
          <p:cNvPr id="8" name="Freeform 8"/>
          <p:cNvSpPr/>
          <p:nvPr/>
        </p:nvSpPr>
        <p:spPr>
          <a:xfrm rot="345106">
            <a:off x="14276418" y="-1074635"/>
            <a:ext cx="4296173" cy="4206669"/>
          </a:xfrm>
          <a:custGeom>
            <a:avLst/>
            <a:gdLst/>
            <a:ahLst/>
            <a:cxnLst/>
            <a:rect l="l" t="t" r="r" b="b"/>
            <a:pathLst>
              <a:path w="4296173" h="4206669">
                <a:moveTo>
                  <a:pt x="0" y="0"/>
                </a:moveTo>
                <a:lnTo>
                  <a:pt x="4296173" y="0"/>
                </a:lnTo>
                <a:lnTo>
                  <a:pt x="4296173" y="4206670"/>
                </a:lnTo>
                <a:lnTo>
                  <a:pt x="0" y="420667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a:off x="0" y="7517144"/>
            <a:ext cx="2423624" cy="2769856"/>
          </a:xfrm>
          <a:custGeom>
            <a:avLst/>
            <a:gdLst/>
            <a:ahLst/>
            <a:cxnLst/>
            <a:rect l="l" t="t" r="r" b="b"/>
            <a:pathLst>
              <a:path w="2423624" h="2769856">
                <a:moveTo>
                  <a:pt x="0" y="0"/>
                </a:moveTo>
                <a:lnTo>
                  <a:pt x="2423624" y="0"/>
                </a:lnTo>
                <a:lnTo>
                  <a:pt x="2423624" y="2769856"/>
                </a:lnTo>
                <a:lnTo>
                  <a:pt x="0" y="2769856"/>
                </a:lnTo>
                <a:lnTo>
                  <a:pt x="0" y="0"/>
                </a:lnTo>
                <a:close/>
              </a:path>
            </a:pathLst>
          </a:custGeom>
          <a:blipFill>
            <a:blip r:embed="rId12">
              <a:extLst>
                <a:ext uri="{96DAC541-7B7A-43D3-8B79-37D633B846F1}">
                  <asvg:svgBlip xmlns:asvg="http://schemas.microsoft.com/office/drawing/2016/SVG/main" xmlns="" r:embed="rId15"/>
                </a:ext>
              </a:extLst>
            </a:blip>
            <a:stretch>
              <a:fillRect/>
            </a:stretch>
          </a:blipFill>
        </p:spPr>
      </p:sp>
      <p:sp>
        <p:nvSpPr>
          <p:cNvPr id="11" name="Freeform 3"/>
          <p:cNvSpPr/>
          <p:nvPr/>
        </p:nvSpPr>
        <p:spPr>
          <a:xfrm>
            <a:off x="3082720" y="5284290"/>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2" name="Freeform 3"/>
          <p:cNvSpPr/>
          <p:nvPr/>
        </p:nvSpPr>
        <p:spPr>
          <a:xfrm>
            <a:off x="3082721" y="4639448"/>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4" name="矩形 13"/>
          <p:cNvSpPr/>
          <p:nvPr/>
        </p:nvSpPr>
        <p:spPr>
          <a:xfrm>
            <a:off x="1904332" y="800100"/>
            <a:ext cx="11129210" cy="1295401"/>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6600" dirty="0" smtClean="0">
                <a:latin typeface="標楷體" panose="03000509000000000000" pitchFamily="65" charset="-120"/>
                <a:ea typeface="標楷體" panose="03000509000000000000" pitchFamily="65" charset="-120"/>
              </a:rPr>
              <a:t>2</a:t>
            </a:r>
            <a:r>
              <a:rPr lang="zh-TW" altLang="en-US" sz="6600" dirty="0">
                <a:latin typeface="標楷體" panose="03000509000000000000" pitchFamily="65" charset="-120"/>
                <a:ea typeface="標楷體" panose="03000509000000000000" pitchFamily="65" charset="-120"/>
              </a:rPr>
              <a:t>應</a:t>
            </a:r>
            <a:r>
              <a:rPr lang="zh-TW" altLang="en-US" sz="6600" dirty="0" smtClean="0">
                <a:latin typeface="標楷體" panose="03000509000000000000" pitchFamily="65" charset="-120"/>
                <a:ea typeface="標楷體" panose="03000509000000000000" pitchFamily="65" charset="-120"/>
              </a:rPr>
              <a:t>：</a:t>
            </a:r>
            <a:r>
              <a:rPr lang="en-US" altLang="zh-TW" sz="6600" dirty="0" smtClean="0">
                <a:latin typeface="標楷體" panose="03000509000000000000" pitchFamily="65" charset="-120"/>
                <a:ea typeface="標楷體" panose="03000509000000000000" pitchFamily="65" charset="-120"/>
              </a:rPr>
              <a:t>｢</a:t>
            </a:r>
            <a:r>
              <a:rPr lang="zh-TW" altLang="en-US" sz="6600" dirty="0" smtClean="0">
                <a:latin typeface="標楷體" panose="03000509000000000000" pitchFamily="65" charset="-120"/>
                <a:ea typeface="標楷體" panose="03000509000000000000" pitchFamily="65" charset="-120"/>
              </a:rPr>
              <a:t>適當回應、支持陪伴</a:t>
            </a:r>
            <a:r>
              <a:rPr lang="en-US" altLang="zh-TW" sz="6600" dirty="0" smtClean="0">
                <a:latin typeface="標楷體" panose="03000509000000000000" pitchFamily="65" charset="-120"/>
                <a:ea typeface="標楷體" panose="03000509000000000000" pitchFamily="65" charset="-120"/>
              </a:rPr>
              <a:t>｣</a:t>
            </a:r>
            <a:endParaRPr lang="zh-TW" altLang="en-US" sz="6600" dirty="0">
              <a:latin typeface="標楷體" panose="03000509000000000000" pitchFamily="65" charset="-120"/>
              <a:ea typeface="標楷體" panose="03000509000000000000" pitchFamily="65" charset="-120"/>
            </a:endParaRPr>
          </a:p>
        </p:txBody>
      </p:sp>
      <p:sp>
        <p:nvSpPr>
          <p:cNvPr id="4" name="矩形 3"/>
          <p:cNvSpPr/>
          <p:nvPr/>
        </p:nvSpPr>
        <p:spPr>
          <a:xfrm>
            <a:off x="2046473" y="2403674"/>
            <a:ext cx="184731" cy="804323"/>
          </a:xfrm>
          <a:prstGeom prst="rect">
            <a:avLst/>
          </a:prstGeom>
        </p:spPr>
        <p:txBody>
          <a:bodyPr wrap="none">
            <a:spAutoFit/>
          </a:bodyPr>
          <a:lstStyle/>
          <a:p>
            <a:pPr lvl="0">
              <a:lnSpc>
                <a:spcPts val="6000"/>
              </a:lnSpc>
            </a:pPr>
            <a:endParaRPr lang="en-US" altLang="zh-TW" sz="4400" dirty="0">
              <a:solidFill>
                <a:srgbClr val="333333"/>
              </a:solidFill>
              <a:latin typeface="標楷體" panose="03000509000000000000" pitchFamily="65" charset="-120"/>
              <a:ea typeface="標楷體" panose="03000509000000000000" pitchFamily="65" charset="-120"/>
            </a:endParaRPr>
          </a:p>
        </p:txBody>
      </p:sp>
      <p:sp>
        <p:nvSpPr>
          <p:cNvPr id="16" name="Freeform 3"/>
          <p:cNvSpPr/>
          <p:nvPr/>
        </p:nvSpPr>
        <p:spPr>
          <a:xfrm>
            <a:off x="3022467" y="7188908"/>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7" name="Freeform 3"/>
          <p:cNvSpPr/>
          <p:nvPr/>
        </p:nvSpPr>
        <p:spPr>
          <a:xfrm>
            <a:off x="3030127" y="6525017"/>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8" name="Freeform 3"/>
          <p:cNvSpPr/>
          <p:nvPr/>
        </p:nvSpPr>
        <p:spPr>
          <a:xfrm>
            <a:off x="3051713" y="5912999"/>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6" name="矩形 5"/>
          <p:cNvSpPr/>
          <p:nvPr/>
        </p:nvSpPr>
        <p:spPr>
          <a:xfrm>
            <a:off x="3458168" y="2175747"/>
            <a:ext cx="11629432" cy="6217087"/>
          </a:xfrm>
          <a:prstGeom prst="rect">
            <a:avLst/>
          </a:prstGeom>
        </p:spPr>
        <p:txBody>
          <a:bodyPr wrap="square">
            <a:spAutoFit/>
          </a:bodyPr>
          <a:lstStyle/>
          <a:p>
            <a:r>
              <a:rPr lang="zh-TW" altLang="en-US" dirty="0">
                <a:solidFill>
                  <a:srgbClr val="FFF0F5"/>
                </a:solidFill>
                <a:latin typeface="Helvetica Neue"/>
              </a:rPr>
              <a:t>                 </a:t>
            </a:r>
            <a:endParaRPr lang="zh-TW" altLang="en-US" dirty="0">
              <a:solidFill>
                <a:srgbClr val="333333"/>
              </a:solidFill>
              <a:latin typeface="Helvetica Neue"/>
            </a:endParaRPr>
          </a:p>
          <a:p>
            <a:r>
              <a:rPr lang="zh-TW" altLang="en-US" dirty="0">
                <a:solidFill>
                  <a:srgbClr val="333333"/>
                </a:solidFill>
                <a:latin typeface="Helvetica Neue"/>
              </a:rPr>
              <a:t>　　</a:t>
            </a:r>
            <a:r>
              <a:rPr lang="zh-TW" altLang="en-US" sz="2800" dirty="0" smtClean="0">
                <a:solidFill>
                  <a:srgbClr val="333333"/>
                </a:solidFill>
                <a:latin typeface="Helvetica Neue"/>
              </a:rPr>
              <a:t>伸出</a:t>
            </a:r>
            <a:r>
              <a:rPr lang="zh-TW" altLang="en-US" sz="2800" dirty="0">
                <a:solidFill>
                  <a:srgbClr val="333333"/>
                </a:solidFill>
                <a:latin typeface="Helvetica Neue"/>
              </a:rPr>
              <a:t>援手或傾聽本身就能減少自殺者的絕望感。詢問確定個案有自殺意圖後，守門人的任務即轉為適當回應與提供陪伴，同時，在回應的過程中，亦可評估個案是否需要進一步轉介或其他醫療協助。</a:t>
            </a:r>
            <a:br>
              <a:rPr lang="zh-TW" altLang="en-US" sz="2800" dirty="0">
                <a:solidFill>
                  <a:srgbClr val="333333"/>
                </a:solidFill>
                <a:latin typeface="Helvetica Neue"/>
              </a:rPr>
            </a:br>
            <a:r>
              <a:rPr lang="zh-TW" altLang="en-US" dirty="0">
                <a:solidFill>
                  <a:srgbClr val="333333"/>
                </a:solidFill>
                <a:latin typeface="Helvetica Neue"/>
              </a:rPr>
              <a:t/>
            </a:r>
            <a:br>
              <a:rPr lang="zh-TW" altLang="en-US" dirty="0">
                <a:solidFill>
                  <a:srgbClr val="333333"/>
                </a:solidFill>
                <a:latin typeface="Helvetica Neue"/>
              </a:rPr>
            </a:br>
            <a:r>
              <a:rPr lang="en-US" altLang="zh-TW" sz="2800" dirty="0">
                <a:solidFill>
                  <a:srgbClr val="FF0000"/>
                </a:solidFill>
                <a:latin typeface="Helvetica Neue"/>
              </a:rPr>
              <a:t>1) </a:t>
            </a:r>
            <a:r>
              <a:rPr lang="zh-TW" altLang="en-US" sz="2800" dirty="0">
                <a:solidFill>
                  <a:srgbClr val="FF0000"/>
                </a:solidFill>
                <a:latin typeface="Helvetica Neue"/>
              </a:rPr>
              <a:t>如何勸說個案繼續活下去並且接受幫助</a:t>
            </a:r>
          </a:p>
          <a:p>
            <a:pPr>
              <a:lnSpc>
                <a:spcPts val="5000"/>
              </a:lnSpc>
            </a:pPr>
            <a:r>
              <a:rPr lang="zh-TW" altLang="en-US" sz="2400" dirty="0">
                <a:solidFill>
                  <a:srgbClr val="333333"/>
                </a:solidFill>
                <a:latin typeface="Helvetica Neue"/>
              </a:rPr>
              <a:t>平靜、開放、接納且不批判的態度將有助於與個案的溝通</a:t>
            </a:r>
          </a:p>
          <a:p>
            <a:pPr>
              <a:lnSpc>
                <a:spcPts val="5000"/>
              </a:lnSpc>
            </a:pPr>
            <a:r>
              <a:rPr lang="zh-TW" altLang="en-US" sz="2400" dirty="0">
                <a:solidFill>
                  <a:srgbClr val="333333"/>
                </a:solidFill>
                <a:latin typeface="Helvetica Neue"/>
              </a:rPr>
              <a:t>開放地討論失落、孤獨與無價值的感覺，使個案情緒起伏程度減緩</a:t>
            </a:r>
          </a:p>
          <a:p>
            <a:pPr>
              <a:lnSpc>
                <a:spcPts val="5000"/>
              </a:lnSpc>
            </a:pPr>
            <a:r>
              <a:rPr lang="zh-TW" altLang="en-US" sz="2400" dirty="0">
                <a:solidFill>
                  <a:srgbClr val="333333"/>
                </a:solidFill>
                <a:latin typeface="Helvetica Neue"/>
              </a:rPr>
              <a:t>積極專注傾聽個案遭遇的問題，嘗試了解他們的感受，提供情緒支持</a:t>
            </a:r>
          </a:p>
          <a:p>
            <a:pPr>
              <a:lnSpc>
                <a:spcPts val="5000"/>
              </a:lnSpc>
            </a:pPr>
            <a:r>
              <a:rPr lang="zh-TW" altLang="en-US" sz="2400" dirty="0">
                <a:solidFill>
                  <a:srgbClr val="333333"/>
                </a:solidFill>
                <a:latin typeface="Helvetica Neue"/>
              </a:rPr>
              <a:t>不要急著評斷個案的遭遇、處境或</a:t>
            </a:r>
            <a:r>
              <a:rPr lang="zh-TW" altLang="en-US" sz="2400" dirty="0" smtClean="0">
                <a:solidFill>
                  <a:srgbClr val="333333"/>
                </a:solidFill>
                <a:latin typeface="Helvetica Neue"/>
              </a:rPr>
              <a:t>想法</a:t>
            </a:r>
            <a:endParaRPr lang="en-US" altLang="zh-TW" sz="2400" dirty="0" smtClean="0">
              <a:solidFill>
                <a:srgbClr val="333333"/>
              </a:solidFill>
              <a:latin typeface="Helvetica Neue"/>
            </a:endParaRPr>
          </a:p>
          <a:p>
            <a:pPr>
              <a:lnSpc>
                <a:spcPts val="5000"/>
              </a:lnSpc>
            </a:pPr>
            <a:r>
              <a:rPr lang="zh-TW" altLang="en-US" sz="2400" dirty="0" smtClean="0">
                <a:solidFill>
                  <a:srgbClr val="333333"/>
                </a:solidFill>
                <a:latin typeface="Helvetica Neue"/>
              </a:rPr>
              <a:t>協助個案試</a:t>
            </a:r>
            <a:r>
              <a:rPr lang="zh-TW" altLang="en-US" sz="2400" dirty="0">
                <a:solidFill>
                  <a:srgbClr val="333333"/>
                </a:solidFill>
                <a:latin typeface="Helvetica Neue"/>
              </a:rPr>
              <a:t>著找出自殺以外的處理方式。</a:t>
            </a:r>
          </a:p>
          <a:p>
            <a:pPr>
              <a:lnSpc>
                <a:spcPts val="5000"/>
              </a:lnSpc>
            </a:pPr>
            <a:r>
              <a:rPr lang="zh-TW" altLang="en-US" sz="2400" dirty="0">
                <a:solidFill>
                  <a:srgbClr val="333333"/>
                </a:solidFill>
                <a:latin typeface="Helvetica Neue"/>
              </a:rPr>
              <a:t>提供個案任何形式的「希望」，並將焦點放在個人正面的力量</a:t>
            </a:r>
            <a:r>
              <a:rPr lang="zh-TW" altLang="en-US" sz="2400" dirty="0" smtClean="0">
                <a:solidFill>
                  <a:srgbClr val="333333"/>
                </a:solidFill>
                <a:latin typeface="Helvetica Neue"/>
              </a:rPr>
              <a:t>。</a:t>
            </a:r>
            <a:endParaRPr lang="zh-TW" altLang="en-US" sz="2400" dirty="0">
              <a:solidFill>
                <a:srgbClr val="333333"/>
              </a:solidFill>
              <a:latin typeface="Helvetica Neue"/>
            </a:endParaRPr>
          </a:p>
        </p:txBody>
      </p:sp>
      <p:sp>
        <p:nvSpPr>
          <p:cNvPr id="19" name="Freeform 3"/>
          <p:cNvSpPr/>
          <p:nvPr/>
        </p:nvSpPr>
        <p:spPr>
          <a:xfrm>
            <a:off x="3022466" y="7790606"/>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Tree>
    <p:extLst>
      <p:ext uri="{BB962C8B-B14F-4D97-AF65-F5344CB8AC3E}">
        <p14:creationId xmlns:p14="http://schemas.microsoft.com/office/powerpoint/2010/main" val="28588068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rot="959250">
            <a:off x="15666508" y="7120271"/>
            <a:ext cx="2906497" cy="3134634"/>
          </a:xfrm>
          <a:custGeom>
            <a:avLst/>
            <a:gdLst/>
            <a:ahLst/>
            <a:cxnLst/>
            <a:rect l="l" t="t" r="r" b="b"/>
            <a:pathLst>
              <a:path w="3337777" h="3729359">
                <a:moveTo>
                  <a:pt x="0" y="0"/>
                </a:moveTo>
                <a:lnTo>
                  <a:pt x="3337776" y="0"/>
                </a:lnTo>
                <a:lnTo>
                  <a:pt x="3337776" y="3729359"/>
                </a:lnTo>
                <a:lnTo>
                  <a:pt x="0" y="372935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rot="5400000">
            <a:off x="14878049" y="361951"/>
            <a:ext cx="3771900" cy="3048000"/>
          </a:xfrm>
          <a:custGeom>
            <a:avLst/>
            <a:gdLst/>
            <a:ahLst/>
            <a:cxnLst/>
            <a:rect l="l" t="t" r="r" b="b"/>
            <a:pathLst>
              <a:path w="4346405" h="3493423">
                <a:moveTo>
                  <a:pt x="0" y="0"/>
                </a:moveTo>
                <a:lnTo>
                  <a:pt x="4346405" y="0"/>
                </a:lnTo>
                <a:lnTo>
                  <a:pt x="4346405" y="3493423"/>
                </a:lnTo>
                <a:lnTo>
                  <a:pt x="0" y="349342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rot="345106">
            <a:off x="-837580" y="7855191"/>
            <a:ext cx="3282092" cy="3084260"/>
          </a:xfrm>
          <a:custGeom>
            <a:avLst/>
            <a:gdLst/>
            <a:ahLst/>
            <a:cxnLst/>
            <a:rect l="l" t="t" r="r" b="b"/>
            <a:pathLst>
              <a:path w="4296173" h="4206669">
                <a:moveTo>
                  <a:pt x="0" y="0"/>
                </a:moveTo>
                <a:lnTo>
                  <a:pt x="4296173" y="0"/>
                </a:lnTo>
                <a:lnTo>
                  <a:pt x="4296173" y="4206669"/>
                </a:lnTo>
                <a:lnTo>
                  <a:pt x="0" y="420666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6541289" y="-312902"/>
            <a:ext cx="2606662" cy="2486104"/>
          </a:xfrm>
          <a:custGeom>
            <a:avLst/>
            <a:gdLst/>
            <a:ahLst/>
            <a:cxnLst/>
            <a:rect l="l" t="t" r="r" b="b"/>
            <a:pathLst>
              <a:path w="2606662" h="2486104">
                <a:moveTo>
                  <a:pt x="0" y="0"/>
                </a:moveTo>
                <a:lnTo>
                  <a:pt x="2606662" y="0"/>
                </a:lnTo>
                <a:lnTo>
                  <a:pt x="2606662" y="2486104"/>
                </a:lnTo>
                <a:lnTo>
                  <a:pt x="0" y="248610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rot="2700000">
            <a:off x="-529184" y="-1384671"/>
            <a:ext cx="3485535" cy="3581796"/>
          </a:xfrm>
          <a:custGeom>
            <a:avLst/>
            <a:gdLst/>
            <a:ahLst/>
            <a:cxnLst/>
            <a:rect l="l" t="t" r="r" b="b"/>
            <a:pathLst>
              <a:path w="3485535" h="3581796">
                <a:moveTo>
                  <a:pt x="0" y="0"/>
                </a:moveTo>
                <a:lnTo>
                  <a:pt x="3485535" y="0"/>
                </a:lnTo>
                <a:lnTo>
                  <a:pt x="3485535" y="3581796"/>
                </a:lnTo>
                <a:lnTo>
                  <a:pt x="0" y="358179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rot="1318730">
            <a:off x="810192" y="8275690"/>
            <a:ext cx="1433232" cy="1350246"/>
          </a:xfrm>
          <a:custGeom>
            <a:avLst/>
            <a:gdLst/>
            <a:ahLst/>
            <a:cxnLst/>
            <a:rect l="l" t="t" r="r" b="b"/>
            <a:pathLst>
              <a:path w="1683162" h="1965736">
                <a:moveTo>
                  <a:pt x="0" y="0"/>
                </a:moveTo>
                <a:lnTo>
                  <a:pt x="1683162" y="0"/>
                </a:lnTo>
                <a:lnTo>
                  <a:pt x="1683162" y="1965736"/>
                </a:lnTo>
                <a:lnTo>
                  <a:pt x="0" y="1965736"/>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0" name="Freeform 10"/>
          <p:cNvSpPr/>
          <p:nvPr/>
        </p:nvSpPr>
        <p:spPr>
          <a:xfrm rot="4094010">
            <a:off x="2932133" y="-1784565"/>
            <a:ext cx="3307270" cy="4114800"/>
          </a:xfrm>
          <a:custGeom>
            <a:avLst/>
            <a:gdLst/>
            <a:ahLst/>
            <a:cxnLst/>
            <a:rect l="l" t="t" r="r" b="b"/>
            <a:pathLst>
              <a:path w="3307270" h="4114800">
                <a:moveTo>
                  <a:pt x="0" y="0"/>
                </a:moveTo>
                <a:lnTo>
                  <a:pt x="3307271" y="0"/>
                </a:lnTo>
                <a:lnTo>
                  <a:pt x="3307271" y="4114800"/>
                </a:lnTo>
                <a:lnTo>
                  <a:pt x="0" y="4114800"/>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2" name="Freeform 12"/>
          <p:cNvSpPr/>
          <p:nvPr/>
        </p:nvSpPr>
        <p:spPr>
          <a:xfrm rot="959250">
            <a:off x="12930230" y="463629"/>
            <a:ext cx="1643275" cy="1836062"/>
          </a:xfrm>
          <a:custGeom>
            <a:avLst/>
            <a:gdLst/>
            <a:ahLst/>
            <a:cxnLst/>
            <a:rect l="l" t="t" r="r" b="b"/>
            <a:pathLst>
              <a:path w="1643275" h="1836062">
                <a:moveTo>
                  <a:pt x="0" y="0"/>
                </a:moveTo>
                <a:lnTo>
                  <a:pt x="1643275" y="0"/>
                </a:lnTo>
                <a:lnTo>
                  <a:pt x="1643275" y="1836061"/>
                </a:lnTo>
                <a:lnTo>
                  <a:pt x="0" y="183606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pic>
        <p:nvPicPr>
          <p:cNvPr id="13" name="Picture 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444017" y="733369"/>
            <a:ext cx="13545396" cy="8697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29472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rot="-1225707">
            <a:off x="13823055" y="5731905"/>
            <a:ext cx="5983538" cy="5602087"/>
          </a:xfrm>
          <a:custGeom>
            <a:avLst/>
            <a:gdLst/>
            <a:ahLst/>
            <a:cxnLst/>
            <a:rect l="l" t="t" r="r" b="b"/>
            <a:pathLst>
              <a:path w="5983538" h="5602087">
                <a:moveTo>
                  <a:pt x="0" y="0"/>
                </a:moveTo>
                <a:lnTo>
                  <a:pt x="5983538" y="0"/>
                </a:lnTo>
                <a:lnTo>
                  <a:pt x="5983538" y="5602087"/>
                </a:lnTo>
                <a:lnTo>
                  <a:pt x="0" y="560208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2499295">
            <a:off x="6626402" y="-2576881"/>
            <a:ext cx="4903886" cy="4903886"/>
          </a:xfrm>
          <a:custGeom>
            <a:avLst/>
            <a:gdLst/>
            <a:ahLst/>
            <a:cxnLst/>
            <a:rect l="l" t="t" r="r" b="b"/>
            <a:pathLst>
              <a:path w="4903886" h="4903886">
                <a:moveTo>
                  <a:pt x="0" y="0"/>
                </a:moveTo>
                <a:lnTo>
                  <a:pt x="4903886" y="0"/>
                </a:lnTo>
                <a:lnTo>
                  <a:pt x="4903886" y="4903885"/>
                </a:lnTo>
                <a:lnTo>
                  <a:pt x="0" y="490388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236097" y="-491384"/>
            <a:ext cx="3858870" cy="3101567"/>
          </a:xfrm>
          <a:custGeom>
            <a:avLst/>
            <a:gdLst/>
            <a:ahLst/>
            <a:cxnLst/>
            <a:rect l="l" t="t" r="r" b="b"/>
            <a:pathLst>
              <a:path w="3858870" h="3101567">
                <a:moveTo>
                  <a:pt x="0" y="0"/>
                </a:moveTo>
                <a:lnTo>
                  <a:pt x="3858870" y="0"/>
                </a:lnTo>
                <a:lnTo>
                  <a:pt x="3858870" y="3101567"/>
                </a:lnTo>
                <a:lnTo>
                  <a:pt x="0" y="3101567"/>
                </a:lnTo>
                <a:lnTo>
                  <a:pt x="0" y="0"/>
                </a:lnTo>
                <a:close/>
              </a:path>
            </a:pathLst>
          </a:custGeom>
          <a:blipFill>
            <a:blip r:embed="rId6">
              <a:extLst>
                <a:ext uri="{96DAC541-7B7A-43D3-8B79-37D633B846F1}">
                  <asvg:svgBlip xmlns:asvg="http://schemas.microsoft.com/office/drawing/2016/SVG/main" xmlns="" r:embed="rId9"/>
                </a:ext>
              </a:extLst>
            </a:blip>
            <a:stretch>
              <a:fillRect/>
            </a:stretch>
          </a:blipFill>
        </p:spPr>
      </p:sp>
      <p:sp>
        <p:nvSpPr>
          <p:cNvPr id="8" name="Freeform 8"/>
          <p:cNvSpPr/>
          <p:nvPr/>
        </p:nvSpPr>
        <p:spPr>
          <a:xfrm rot="345106">
            <a:off x="14276418" y="-1074635"/>
            <a:ext cx="4296173" cy="4206669"/>
          </a:xfrm>
          <a:custGeom>
            <a:avLst/>
            <a:gdLst/>
            <a:ahLst/>
            <a:cxnLst/>
            <a:rect l="l" t="t" r="r" b="b"/>
            <a:pathLst>
              <a:path w="4296173" h="4206669">
                <a:moveTo>
                  <a:pt x="0" y="0"/>
                </a:moveTo>
                <a:lnTo>
                  <a:pt x="4296173" y="0"/>
                </a:lnTo>
                <a:lnTo>
                  <a:pt x="4296173" y="4206670"/>
                </a:lnTo>
                <a:lnTo>
                  <a:pt x="0" y="420667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a:off x="0" y="7517144"/>
            <a:ext cx="2423624" cy="2769856"/>
          </a:xfrm>
          <a:custGeom>
            <a:avLst/>
            <a:gdLst/>
            <a:ahLst/>
            <a:cxnLst/>
            <a:rect l="l" t="t" r="r" b="b"/>
            <a:pathLst>
              <a:path w="2423624" h="2769856">
                <a:moveTo>
                  <a:pt x="0" y="0"/>
                </a:moveTo>
                <a:lnTo>
                  <a:pt x="2423624" y="0"/>
                </a:lnTo>
                <a:lnTo>
                  <a:pt x="2423624" y="2769856"/>
                </a:lnTo>
                <a:lnTo>
                  <a:pt x="0" y="2769856"/>
                </a:lnTo>
                <a:lnTo>
                  <a:pt x="0" y="0"/>
                </a:lnTo>
                <a:close/>
              </a:path>
            </a:pathLst>
          </a:custGeom>
          <a:blipFill>
            <a:blip r:embed="rId12">
              <a:extLst>
                <a:ext uri="{96DAC541-7B7A-43D3-8B79-37D633B846F1}">
                  <asvg:svgBlip xmlns:asvg="http://schemas.microsoft.com/office/drawing/2016/SVG/main" xmlns="" r:embed="rId15"/>
                </a:ext>
              </a:extLst>
            </a:blip>
            <a:stretch>
              <a:fillRect/>
            </a:stretch>
          </a:blipFill>
        </p:spPr>
      </p:sp>
      <p:sp>
        <p:nvSpPr>
          <p:cNvPr id="11" name="Freeform 3"/>
          <p:cNvSpPr/>
          <p:nvPr/>
        </p:nvSpPr>
        <p:spPr>
          <a:xfrm>
            <a:off x="3245371" y="5342293"/>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2" name="Freeform 3"/>
          <p:cNvSpPr/>
          <p:nvPr/>
        </p:nvSpPr>
        <p:spPr>
          <a:xfrm>
            <a:off x="3269563" y="4721454"/>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4" name="矩形 13"/>
          <p:cNvSpPr/>
          <p:nvPr/>
        </p:nvSpPr>
        <p:spPr>
          <a:xfrm>
            <a:off x="1904332" y="800100"/>
            <a:ext cx="11129210" cy="1295401"/>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6600" dirty="0" smtClean="0">
                <a:latin typeface="標楷體" panose="03000509000000000000" pitchFamily="65" charset="-120"/>
                <a:ea typeface="標楷體" panose="03000509000000000000" pitchFamily="65" charset="-120"/>
              </a:rPr>
              <a:t>2</a:t>
            </a:r>
            <a:r>
              <a:rPr lang="zh-TW" altLang="en-US" sz="6600" dirty="0">
                <a:latin typeface="標楷體" panose="03000509000000000000" pitchFamily="65" charset="-120"/>
                <a:ea typeface="標楷體" panose="03000509000000000000" pitchFamily="65" charset="-120"/>
              </a:rPr>
              <a:t>應</a:t>
            </a:r>
            <a:r>
              <a:rPr lang="zh-TW" altLang="en-US" sz="6600" dirty="0" smtClean="0">
                <a:latin typeface="標楷體" panose="03000509000000000000" pitchFamily="65" charset="-120"/>
                <a:ea typeface="標楷體" panose="03000509000000000000" pitchFamily="65" charset="-120"/>
              </a:rPr>
              <a:t>：</a:t>
            </a:r>
            <a:r>
              <a:rPr lang="en-US" altLang="zh-TW" sz="6600" dirty="0" smtClean="0">
                <a:latin typeface="標楷體" panose="03000509000000000000" pitchFamily="65" charset="-120"/>
                <a:ea typeface="標楷體" panose="03000509000000000000" pitchFamily="65" charset="-120"/>
              </a:rPr>
              <a:t>｢</a:t>
            </a:r>
            <a:r>
              <a:rPr lang="zh-TW" altLang="en-US" sz="6600" dirty="0" smtClean="0">
                <a:latin typeface="標楷體" panose="03000509000000000000" pitchFamily="65" charset="-120"/>
                <a:ea typeface="標楷體" panose="03000509000000000000" pitchFamily="65" charset="-120"/>
              </a:rPr>
              <a:t>適當回應、支持陪伴</a:t>
            </a:r>
            <a:r>
              <a:rPr lang="en-US" altLang="zh-TW" sz="6600" dirty="0" smtClean="0">
                <a:latin typeface="標楷體" panose="03000509000000000000" pitchFamily="65" charset="-120"/>
                <a:ea typeface="標楷體" panose="03000509000000000000" pitchFamily="65" charset="-120"/>
              </a:rPr>
              <a:t>｣</a:t>
            </a:r>
            <a:endParaRPr lang="zh-TW" altLang="en-US" sz="6600" dirty="0">
              <a:latin typeface="標楷體" panose="03000509000000000000" pitchFamily="65" charset="-120"/>
              <a:ea typeface="標楷體" panose="03000509000000000000" pitchFamily="65" charset="-120"/>
            </a:endParaRPr>
          </a:p>
        </p:txBody>
      </p:sp>
      <p:sp>
        <p:nvSpPr>
          <p:cNvPr id="4" name="矩形 3"/>
          <p:cNvSpPr/>
          <p:nvPr/>
        </p:nvSpPr>
        <p:spPr>
          <a:xfrm>
            <a:off x="2046473" y="2403674"/>
            <a:ext cx="184731" cy="804323"/>
          </a:xfrm>
          <a:prstGeom prst="rect">
            <a:avLst/>
          </a:prstGeom>
        </p:spPr>
        <p:txBody>
          <a:bodyPr wrap="none">
            <a:spAutoFit/>
          </a:bodyPr>
          <a:lstStyle/>
          <a:p>
            <a:pPr lvl="0">
              <a:lnSpc>
                <a:spcPts val="6000"/>
              </a:lnSpc>
            </a:pPr>
            <a:endParaRPr lang="en-US" altLang="zh-TW" sz="4400" dirty="0">
              <a:solidFill>
                <a:srgbClr val="333333"/>
              </a:solidFill>
              <a:latin typeface="標楷體" panose="03000509000000000000" pitchFamily="65" charset="-120"/>
              <a:ea typeface="標楷體" panose="03000509000000000000" pitchFamily="65" charset="-120"/>
            </a:endParaRPr>
          </a:p>
        </p:txBody>
      </p:sp>
      <p:sp>
        <p:nvSpPr>
          <p:cNvPr id="16" name="Freeform 3"/>
          <p:cNvSpPr/>
          <p:nvPr/>
        </p:nvSpPr>
        <p:spPr>
          <a:xfrm>
            <a:off x="3207330" y="7239539"/>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7" name="Freeform 3"/>
          <p:cNvSpPr/>
          <p:nvPr/>
        </p:nvSpPr>
        <p:spPr>
          <a:xfrm>
            <a:off x="3233680" y="6587210"/>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8" name="Freeform 3"/>
          <p:cNvSpPr/>
          <p:nvPr/>
        </p:nvSpPr>
        <p:spPr>
          <a:xfrm>
            <a:off x="3234105" y="5967648"/>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6" name="矩形 5"/>
          <p:cNvSpPr/>
          <p:nvPr/>
        </p:nvSpPr>
        <p:spPr>
          <a:xfrm>
            <a:off x="3458168" y="2175747"/>
            <a:ext cx="11629432" cy="2369880"/>
          </a:xfrm>
          <a:prstGeom prst="rect">
            <a:avLst/>
          </a:prstGeom>
        </p:spPr>
        <p:txBody>
          <a:bodyPr wrap="square">
            <a:spAutoFit/>
          </a:bodyPr>
          <a:lstStyle/>
          <a:p>
            <a:r>
              <a:rPr lang="zh-TW" altLang="en-US" dirty="0">
                <a:solidFill>
                  <a:srgbClr val="FFF0F5"/>
                </a:solidFill>
                <a:latin typeface="Helvetica Neue"/>
              </a:rPr>
              <a:t>                 </a:t>
            </a:r>
            <a:endParaRPr lang="zh-TW" altLang="en-US" dirty="0">
              <a:solidFill>
                <a:srgbClr val="333333"/>
              </a:solidFill>
              <a:latin typeface="Helvetica Neue"/>
            </a:endParaRPr>
          </a:p>
          <a:p>
            <a:r>
              <a:rPr lang="zh-TW" altLang="en-US" dirty="0">
                <a:solidFill>
                  <a:srgbClr val="333333"/>
                </a:solidFill>
                <a:latin typeface="Helvetica Neue"/>
              </a:rPr>
              <a:t>　　</a:t>
            </a:r>
            <a:r>
              <a:rPr lang="zh-TW" altLang="en-US" sz="2800" dirty="0" smtClean="0">
                <a:solidFill>
                  <a:srgbClr val="333333"/>
                </a:solidFill>
                <a:latin typeface="Helvetica Neue"/>
              </a:rPr>
              <a:t>伸出</a:t>
            </a:r>
            <a:r>
              <a:rPr lang="zh-TW" altLang="en-US" sz="2800" dirty="0">
                <a:solidFill>
                  <a:srgbClr val="333333"/>
                </a:solidFill>
                <a:latin typeface="Helvetica Neue"/>
              </a:rPr>
              <a:t>援手或傾聽本身就能減少自殺者的絕望感。詢問確定個案有自殺意圖後，守門人的任務即轉為適當回應與提供陪伴，同時，在回應的過程中，亦可評估個案是否需要進一步轉介或其他醫療協助。</a:t>
            </a:r>
            <a:br>
              <a:rPr lang="zh-TW" altLang="en-US" sz="2800" dirty="0">
                <a:solidFill>
                  <a:srgbClr val="333333"/>
                </a:solidFill>
                <a:latin typeface="Helvetica Neue"/>
              </a:rPr>
            </a:br>
            <a:r>
              <a:rPr lang="zh-TW" altLang="en-US" dirty="0">
                <a:solidFill>
                  <a:srgbClr val="333333"/>
                </a:solidFill>
                <a:latin typeface="Helvetica Neue"/>
              </a:rPr>
              <a:t/>
            </a:r>
            <a:br>
              <a:rPr lang="zh-TW" altLang="en-US" dirty="0">
                <a:solidFill>
                  <a:srgbClr val="333333"/>
                </a:solidFill>
                <a:latin typeface="Helvetica Neue"/>
              </a:rPr>
            </a:br>
            <a:r>
              <a:rPr lang="en-US" altLang="zh-TW" sz="2800" dirty="0">
                <a:solidFill>
                  <a:srgbClr val="FF0000"/>
                </a:solidFill>
                <a:latin typeface="Helvetica Neue"/>
              </a:rPr>
              <a:t>1</a:t>
            </a:r>
            <a:r>
              <a:rPr lang="en-US" altLang="zh-TW" sz="2800" dirty="0" smtClean="0">
                <a:solidFill>
                  <a:srgbClr val="FF0000"/>
                </a:solidFill>
                <a:latin typeface="Helvetica Neue"/>
              </a:rPr>
              <a:t>)</a:t>
            </a:r>
            <a:r>
              <a:rPr lang="zh-TW" altLang="en-US" sz="2800" dirty="0">
                <a:solidFill>
                  <a:srgbClr val="FF0000"/>
                </a:solidFill>
              </a:rPr>
              <a:t>不適當的回應方式</a:t>
            </a:r>
            <a:r>
              <a:rPr lang="zh-TW" altLang="en-US" sz="2800" dirty="0" smtClean="0">
                <a:solidFill>
                  <a:srgbClr val="FF0000"/>
                </a:solidFill>
              </a:rPr>
              <a:t>如下</a:t>
            </a:r>
            <a:endParaRPr lang="zh-TW" altLang="en-US" sz="2800" dirty="0">
              <a:solidFill>
                <a:srgbClr val="FF0000"/>
              </a:solidFill>
              <a:latin typeface="Helvetica Neue"/>
            </a:endParaRPr>
          </a:p>
        </p:txBody>
      </p:sp>
      <p:sp>
        <p:nvSpPr>
          <p:cNvPr id="19" name="Freeform 3"/>
          <p:cNvSpPr/>
          <p:nvPr/>
        </p:nvSpPr>
        <p:spPr>
          <a:xfrm>
            <a:off x="3187072" y="7862516"/>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5" name="矩形 4"/>
          <p:cNvSpPr/>
          <p:nvPr/>
        </p:nvSpPr>
        <p:spPr>
          <a:xfrm>
            <a:off x="3688478" y="4512433"/>
            <a:ext cx="9144000" cy="3939540"/>
          </a:xfrm>
          <a:prstGeom prst="rect">
            <a:avLst/>
          </a:prstGeom>
        </p:spPr>
        <p:txBody>
          <a:bodyPr>
            <a:spAutoFit/>
          </a:bodyPr>
          <a:lstStyle/>
          <a:p>
            <a:pPr>
              <a:lnSpc>
                <a:spcPts val="5000"/>
              </a:lnSpc>
            </a:pPr>
            <a:r>
              <a:rPr lang="zh-TW" altLang="en-US" sz="2400" dirty="0">
                <a:solidFill>
                  <a:srgbClr val="333333"/>
                </a:solidFill>
                <a:latin typeface="Helvetica Neue"/>
              </a:rPr>
              <a:t>太常打斷他們說話</a:t>
            </a:r>
          </a:p>
          <a:p>
            <a:pPr>
              <a:lnSpc>
                <a:spcPts val="5000"/>
              </a:lnSpc>
            </a:pPr>
            <a:r>
              <a:rPr lang="zh-TW" altLang="en-US" sz="2400" dirty="0">
                <a:solidFill>
                  <a:srgbClr val="333333"/>
                </a:solidFill>
                <a:latin typeface="Helvetica Neue"/>
              </a:rPr>
              <a:t>顯露震驚或情緒激動</a:t>
            </a:r>
          </a:p>
          <a:p>
            <a:pPr>
              <a:lnSpc>
                <a:spcPts val="5000"/>
              </a:lnSpc>
            </a:pPr>
            <a:r>
              <a:rPr lang="zh-TW" altLang="en-US" sz="2400" dirty="0">
                <a:solidFill>
                  <a:srgbClr val="333333"/>
                </a:solidFill>
                <a:latin typeface="Helvetica Neue"/>
              </a:rPr>
              <a:t>表達自己很忙</a:t>
            </a:r>
          </a:p>
          <a:p>
            <a:pPr>
              <a:lnSpc>
                <a:spcPts val="5000"/>
              </a:lnSpc>
            </a:pPr>
            <a:r>
              <a:rPr lang="zh-TW" altLang="en-US" sz="2400" dirty="0">
                <a:solidFill>
                  <a:srgbClr val="333333"/>
                </a:solidFill>
                <a:latin typeface="Helvetica Neue"/>
              </a:rPr>
              <a:t>擺出恩賜的態度</a:t>
            </a:r>
          </a:p>
          <a:p>
            <a:pPr>
              <a:lnSpc>
                <a:spcPts val="5000"/>
              </a:lnSpc>
            </a:pPr>
            <a:r>
              <a:rPr lang="zh-TW" altLang="en-US" sz="2400" dirty="0">
                <a:solidFill>
                  <a:srgbClr val="333333"/>
                </a:solidFill>
                <a:latin typeface="Helvetica Neue"/>
              </a:rPr>
              <a:t>做出突兀或含糊不清的評論</a:t>
            </a:r>
          </a:p>
          <a:p>
            <a:pPr>
              <a:lnSpc>
                <a:spcPts val="5000"/>
              </a:lnSpc>
            </a:pPr>
            <a:r>
              <a:rPr lang="zh-TW" altLang="en-US" sz="2400" dirty="0">
                <a:solidFill>
                  <a:srgbClr val="333333"/>
                </a:solidFill>
                <a:latin typeface="Helvetica Neue"/>
              </a:rPr>
              <a:t>問大量的問題</a:t>
            </a:r>
            <a:endParaRPr lang="zh-TW" altLang="en-US" sz="2400" b="0" i="0" dirty="0">
              <a:solidFill>
                <a:srgbClr val="333333"/>
              </a:solidFill>
              <a:effectLst/>
              <a:latin typeface="Helvetica Neue"/>
            </a:endParaRPr>
          </a:p>
        </p:txBody>
      </p:sp>
    </p:spTree>
    <p:extLst>
      <p:ext uri="{BB962C8B-B14F-4D97-AF65-F5344CB8AC3E}">
        <p14:creationId xmlns:p14="http://schemas.microsoft.com/office/powerpoint/2010/main" val="19592968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rot="-1225707">
            <a:off x="13823055" y="5731905"/>
            <a:ext cx="5983538" cy="5602087"/>
          </a:xfrm>
          <a:custGeom>
            <a:avLst/>
            <a:gdLst/>
            <a:ahLst/>
            <a:cxnLst/>
            <a:rect l="l" t="t" r="r" b="b"/>
            <a:pathLst>
              <a:path w="5983538" h="5602087">
                <a:moveTo>
                  <a:pt x="0" y="0"/>
                </a:moveTo>
                <a:lnTo>
                  <a:pt x="5983538" y="0"/>
                </a:lnTo>
                <a:lnTo>
                  <a:pt x="5983538" y="5602087"/>
                </a:lnTo>
                <a:lnTo>
                  <a:pt x="0" y="560208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2499295">
            <a:off x="6626402" y="-2576881"/>
            <a:ext cx="4903886" cy="4903886"/>
          </a:xfrm>
          <a:custGeom>
            <a:avLst/>
            <a:gdLst/>
            <a:ahLst/>
            <a:cxnLst/>
            <a:rect l="l" t="t" r="r" b="b"/>
            <a:pathLst>
              <a:path w="4903886" h="4903886">
                <a:moveTo>
                  <a:pt x="0" y="0"/>
                </a:moveTo>
                <a:lnTo>
                  <a:pt x="4903886" y="0"/>
                </a:lnTo>
                <a:lnTo>
                  <a:pt x="4903886" y="4903885"/>
                </a:lnTo>
                <a:lnTo>
                  <a:pt x="0" y="490388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236097" y="-491384"/>
            <a:ext cx="3858870" cy="3101567"/>
          </a:xfrm>
          <a:custGeom>
            <a:avLst/>
            <a:gdLst/>
            <a:ahLst/>
            <a:cxnLst/>
            <a:rect l="l" t="t" r="r" b="b"/>
            <a:pathLst>
              <a:path w="3858870" h="3101567">
                <a:moveTo>
                  <a:pt x="0" y="0"/>
                </a:moveTo>
                <a:lnTo>
                  <a:pt x="3858870" y="0"/>
                </a:lnTo>
                <a:lnTo>
                  <a:pt x="3858870" y="3101567"/>
                </a:lnTo>
                <a:lnTo>
                  <a:pt x="0" y="3101567"/>
                </a:lnTo>
                <a:lnTo>
                  <a:pt x="0" y="0"/>
                </a:lnTo>
                <a:close/>
              </a:path>
            </a:pathLst>
          </a:custGeom>
          <a:blipFill>
            <a:blip r:embed="rId6">
              <a:extLst>
                <a:ext uri="{96DAC541-7B7A-43D3-8B79-37D633B846F1}">
                  <asvg:svgBlip xmlns:asvg="http://schemas.microsoft.com/office/drawing/2016/SVG/main" xmlns="" r:embed="rId9"/>
                </a:ext>
              </a:extLst>
            </a:blip>
            <a:stretch>
              <a:fillRect/>
            </a:stretch>
          </a:blipFill>
        </p:spPr>
      </p:sp>
      <p:sp>
        <p:nvSpPr>
          <p:cNvPr id="8" name="Freeform 8"/>
          <p:cNvSpPr/>
          <p:nvPr/>
        </p:nvSpPr>
        <p:spPr>
          <a:xfrm rot="345106">
            <a:off x="14276418" y="-1074635"/>
            <a:ext cx="4296173" cy="4206669"/>
          </a:xfrm>
          <a:custGeom>
            <a:avLst/>
            <a:gdLst/>
            <a:ahLst/>
            <a:cxnLst/>
            <a:rect l="l" t="t" r="r" b="b"/>
            <a:pathLst>
              <a:path w="4296173" h="4206669">
                <a:moveTo>
                  <a:pt x="0" y="0"/>
                </a:moveTo>
                <a:lnTo>
                  <a:pt x="4296173" y="0"/>
                </a:lnTo>
                <a:lnTo>
                  <a:pt x="4296173" y="4206670"/>
                </a:lnTo>
                <a:lnTo>
                  <a:pt x="0" y="420667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a:off x="0" y="7517144"/>
            <a:ext cx="2423624" cy="2769856"/>
          </a:xfrm>
          <a:custGeom>
            <a:avLst/>
            <a:gdLst/>
            <a:ahLst/>
            <a:cxnLst/>
            <a:rect l="l" t="t" r="r" b="b"/>
            <a:pathLst>
              <a:path w="2423624" h="2769856">
                <a:moveTo>
                  <a:pt x="0" y="0"/>
                </a:moveTo>
                <a:lnTo>
                  <a:pt x="2423624" y="0"/>
                </a:lnTo>
                <a:lnTo>
                  <a:pt x="2423624" y="2769856"/>
                </a:lnTo>
                <a:lnTo>
                  <a:pt x="0" y="2769856"/>
                </a:lnTo>
                <a:lnTo>
                  <a:pt x="0" y="0"/>
                </a:lnTo>
                <a:close/>
              </a:path>
            </a:pathLst>
          </a:custGeom>
          <a:blipFill>
            <a:blip r:embed="rId12">
              <a:extLst>
                <a:ext uri="{96DAC541-7B7A-43D3-8B79-37D633B846F1}">
                  <asvg:svgBlip xmlns:asvg="http://schemas.microsoft.com/office/drawing/2016/SVG/main" xmlns="" r:embed="rId15"/>
                </a:ext>
              </a:extLst>
            </a:blip>
            <a:stretch>
              <a:fillRect/>
            </a:stretch>
          </a:blipFill>
        </p:spPr>
      </p:sp>
      <p:sp>
        <p:nvSpPr>
          <p:cNvPr id="11" name="Freeform 3"/>
          <p:cNvSpPr/>
          <p:nvPr/>
        </p:nvSpPr>
        <p:spPr>
          <a:xfrm>
            <a:off x="3245371" y="5342293"/>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2" name="Freeform 3"/>
          <p:cNvSpPr/>
          <p:nvPr/>
        </p:nvSpPr>
        <p:spPr>
          <a:xfrm>
            <a:off x="3269563" y="4721454"/>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4" name="矩形 13"/>
          <p:cNvSpPr/>
          <p:nvPr/>
        </p:nvSpPr>
        <p:spPr>
          <a:xfrm>
            <a:off x="1904332" y="799886"/>
            <a:ext cx="12172107" cy="1295401"/>
          </a:xfrm>
          <a:prstGeom prst="rect">
            <a:avLst/>
          </a:prstGeom>
          <a:solidFill>
            <a:srgbClr val="C745B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6600" dirty="0" smtClean="0">
                <a:latin typeface="標楷體" panose="03000509000000000000" pitchFamily="65" charset="-120"/>
                <a:ea typeface="標楷體" panose="03000509000000000000" pitchFamily="65" charset="-120"/>
              </a:rPr>
              <a:t>3</a:t>
            </a:r>
            <a:r>
              <a:rPr lang="zh-TW" altLang="en-US" sz="6600" dirty="0" smtClean="0">
                <a:latin typeface="標楷體" panose="03000509000000000000" pitchFamily="65" charset="-120"/>
                <a:ea typeface="標楷體" panose="03000509000000000000" pitchFamily="65" charset="-120"/>
              </a:rPr>
              <a:t>轉</a:t>
            </a:r>
            <a:r>
              <a:rPr lang="zh-TW" altLang="en-US" sz="6600" dirty="0">
                <a:latin typeface="標楷體" panose="03000509000000000000" pitchFamily="65" charset="-120"/>
                <a:ea typeface="標楷體" panose="03000509000000000000" pitchFamily="65" charset="-120"/>
              </a:rPr>
              <a:t>介：「資源轉介，持續關懷</a:t>
            </a:r>
            <a:r>
              <a:rPr lang="zh-TW" altLang="en-US" sz="6600" dirty="0" smtClean="0">
                <a:latin typeface="標楷體" panose="03000509000000000000" pitchFamily="65" charset="-120"/>
                <a:ea typeface="標楷體" panose="03000509000000000000" pitchFamily="65" charset="-120"/>
              </a:rPr>
              <a:t>」</a:t>
            </a:r>
            <a:endParaRPr lang="zh-TW" altLang="en-US" sz="6600" dirty="0">
              <a:latin typeface="標楷體" panose="03000509000000000000" pitchFamily="65" charset="-120"/>
              <a:ea typeface="標楷體" panose="03000509000000000000" pitchFamily="65" charset="-120"/>
            </a:endParaRPr>
          </a:p>
        </p:txBody>
      </p:sp>
      <p:sp>
        <p:nvSpPr>
          <p:cNvPr id="4" name="矩形 3"/>
          <p:cNvSpPr/>
          <p:nvPr/>
        </p:nvSpPr>
        <p:spPr>
          <a:xfrm>
            <a:off x="2046473" y="2403674"/>
            <a:ext cx="184731" cy="804323"/>
          </a:xfrm>
          <a:prstGeom prst="rect">
            <a:avLst/>
          </a:prstGeom>
        </p:spPr>
        <p:txBody>
          <a:bodyPr wrap="none">
            <a:spAutoFit/>
          </a:bodyPr>
          <a:lstStyle/>
          <a:p>
            <a:pPr lvl="0">
              <a:lnSpc>
                <a:spcPts val="6000"/>
              </a:lnSpc>
            </a:pPr>
            <a:endParaRPr lang="en-US" altLang="zh-TW" sz="4400" dirty="0">
              <a:solidFill>
                <a:srgbClr val="333333"/>
              </a:solidFill>
              <a:latin typeface="標楷體" panose="03000509000000000000" pitchFamily="65" charset="-120"/>
              <a:ea typeface="標楷體" panose="03000509000000000000" pitchFamily="65" charset="-120"/>
            </a:endParaRPr>
          </a:p>
        </p:txBody>
      </p:sp>
      <p:sp>
        <p:nvSpPr>
          <p:cNvPr id="16" name="Freeform 3"/>
          <p:cNvSpPr/>
          <p:nvPr/>
        </p:nvSpPr>
        <p:spPr>
          <a:xfrm>
            <a:off x="3207330" y="7239539"/>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7" name="Freeform 3"/>
          <p:cNvSpPr/>
          <p:nvPr/>
        </p:nvSpPr>
        <p:spPr>
          <a:xfrm>
            <a:off x="3233680" y="6587210"/>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8" name="Freeform 3"/>
          <p:cNvSpPr/>
          <p:nvPr/>
        </p:nvSpPr>
        <p:spPr>
          <a:xfrm>
            <a:off x="3234105" y="5967648"/>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9" name="矩形 8"/>
          <p:cNvSpPr/>
          <p:nvPr/>
        </p:nvSpPr>
        <p:spPr>
          <a:xfrm>
            <a:off x="3348252" y="3930197"/>
            <a:ext cx="5944256" cy="523220"/>
          </a:xfrm>
          <a:prstGeom prst="rect">
            <a:avLst/>
          </a:prstGeom>
        </p:spPr>
        <p:txBody>
          <a:bodyPr wrap="none">
            <a:spAutoFit/>
          </a:bodyPr>
          <a:lstStyle/>
          <a:p>
            <a:r>
              <a:rPr lang="en-US" altLang="zh-TW" sz="2800" dirty="0">
                <a:solidFill>
                  <a:srgbClr val="FF0000"/>
                </a:solidFill>
              </a:rPr>
              <a:t>1) </a:t>
            </a:r>
            <a:r>
              <a:rPr lang="zh-TW" altLang="en-US" sz="2800" dirty="0">
                <a:solidFill>
                  <a:srgbClr val="FF0000"/>
                </a:solidFill>
              </a:rPr>
              <a:t>若有以下的情形就可嘗試進行轉介</a:t>
            </a:r>
          </a:p>
        </p:txBody>
      </p:sp>
      <p:sp>
        <p:nvSpPr>
          <p:cNvPr id="13" name="矩形 12"/>
          <p:cNvSpPr/>
          <p:nvPr/>
        </p:nvSpPr>
        <p:spPr>
          <a:xfrm>
            <a:off x="3677128" y="4486997"/>
            <a:ext cx="12553471" cy="3298339"/>
          </a:xfrm>
          <a:prstGeom prst="rect">
            <a:avLst/>
          </a:prstGeom>
        </p:spPr>
        <p:txBody>
          <a:bodyPr wrap="square">
            <a:spAutoFit/>
          </a:bodyPr>
          <a:lstStyle/>
          <a:p>
            <a:pPr>
              <a:lnSpc>
                <a:spcPts val="5000"/>
              </a:lnSpc>
            </a:pPr>
            <a:r>
              <a:rPr lang="zh-TW" altLang="en-US" sz="2400" dirty="0"/>
              <a:t>心情溫度計分數偏高者，</a:t>
            </a:r>
            <a:r>
              <a:rPr lang="zh-TW" altLang="en-US" sz="2400" dirty="0">
                <a:solidFill>
                  <a:srgbClr val="FF0000"/>
                </a:solidFill>
              </a:rPr>
              <a:t>高於</a:t>
            </a:r>
            <a:r>
              <a:rPr lang="en-US" altLang="zh-TW" sz="2400" dirty="0">
                <a:solidFill>
                  <a:srgbClr val="FF0000"/>
                </a:solidFill>
              </a:rPr>
              <a:t>10</a:t>
            </a:r>
            <a:r>
              <a:rPr lang="zh-TW" altLang="en-US" sz="2400" dirty="0">
                <a:solidFill>
                  <a:srgbClr val="FF0000"/>
                </a:solidFill>
              </a:rPr>
              <a:t>分者</a:t>
            </a:r>
            <a:r>
              <a:rPr lang="zh-TW" altLang="en-US" sz="2400" dirty="0"/>
              <a:t>建議尋求</a:t>
            </a:r>
            <a:r>
              <a:rPr lang="zh-TW" altLang="en-US" sz="2400" dirty="0">
                <a:solidFill>
                  <a:srgbClr val="FF0000"/>
                </a:solidFill>
              </a:rPr>
              <a:t>心理諮商</a:t>
            </a:r>
            <a:r>
              <a:rPr lang="zh-TW" altLang="en-US" sz="2400" dirty="0"/>
              <a:t>，</a:t>
            </a:r>
            <a:r>
              <a:rPr lang="zh-TW" altLang="en-US" sz="2400" dirty="0">
                <a:solidFill>
                  <a:srgbClr val="FF0000"/>
                </a:solidFill>
              </a:rPr>
              <a:t>高於</a:t>
            </a:r>
            <a:r>
              <a:rPr lang="en-US" altLang="zh-TW" sz="2400" dirty="0">
                <a:solidFill>
                  <a:srgbClr val="FF0000"/>
                </a:solidFill>
              </a:rPr>
              <a:t>15</a:t>
            </a:r>
            <a:r>
              <a:rPr lang="zh-TW" altLang="en-US" sz="2400" dirty="0">
                <a:solidFill>
                  <a:srgbClr val="FF0000"/>
                </a:solidFill>
              </a:rPr>
              <a:t>分者</a:t>
            </a:r>
            <a:r>
              <a:rPr lang="zh-TW" altLang="en-US" sz="2400" dirty="0"/>
              <a:t>建議諮詢</a:t>
            </a:r>
            <a:r>
              <a:rPr lang="zh-TW" altLang="en-US" sz="2400" dirty="0">
                <a:solidFill>
                  <a:srgbClr val="FF0000"/>
                </a:solidFill>
              </a:rPr>
              <a:t>精神專科醫師</a:t>
            </a:r>
          </a:p>
          <a:p>
            <a:pPr>
              <a:lnSpc>
                <a:spcPts val="5000"/>
              </a:lnSpc>
            </a:pPr>
            <a:r>
              <a:rPr lang="zh-TW" altLang="en-US" sz="2400" dirty="0"/>
              <a:t>懷疑可能具有潛在的精神疾病者</a:t>
            </a:r>
          </a:p>
          <a:p>
            <a:pPr>
              <a:lnSpc>
                <a:spcPts val="5000"/>
              </a:lnSpc>
            </a:pPr>
            <a:r>
              <a:rPr lang="zh-TW" altLang="en-US" sz="2400" dirty="0"/>
              <a:t>有自殺或自傷的身心問題</a:t>
            </a:r>
          </a:p>
          <a:p>
            <a:pPr>
              <a:lnSpc>
                <a:spcPts val="5000"/>
              </a:lnSpc>
            </a:pPr>
            <a:r>
              <a:rPr lang="zh-TW" altLang="en-US" sz="2400" dirty="0"/>
              <a:t>問題超乎助人者的能力</a:t>
            </a:r>
          </a:p>
          <a:p>
            <a:pPr>
              <a:lnSpc>
                <a:spcPts val="5000"/>
              </a:lnSpc>
            </a:pPr>
            <a:r>
              <a:rPr lang="zh-TW" altLang="en-US" sz="2400" dirty="0"/>
              <a:t>社會資源或支持不足夠</a:t>
            </a:r>
          </a:p>
        </p:txBody>
      </p:sp>
      <p:sp>
        <p:nvSpPr>
          <p:cNvPr id="20" name="矩形 19"/>
          <p:cNvSpPr/>
          <p:nvPr/>
        </p:nvSpPr>
        <p:spPr>
          <a:xfrm>
            <a:off x="2868824" y="2298860"/>
            <a:ext cx="10439400" cy="1384995"/>
          </a:xfrm>
          <a:prstGeom prst="rect">
            <a:avLst/>
          </a:prstGeom>
        </p:spPr>
        <p:txBody>
          <a:bodyPr wrap="square">
            <a:spAutoFit/>
          </a:bodyPr>
          <a:lstStyle/>
          <a:p>
            <a:r>
              <a:rPr lang="zh-TW" altLang="en-US" sz="2800" dirty="0"/>
              <a:t>面對你想幫助的人，當他的問題已經</a:t>
            </a:r>
            <a:r>
              <a:rPr lang="zh-TW" altLang="en-US" sz="2800" dirty="0">
                <a:solidFill>
                  <a:srgbClr val="FF0000"/>
                </a:solidFill>
              </a:rPr>
              <a:t>超過你能處理的程度與範圍時</a:t>
            </a:r>
            <a:r>
              <a:rPr lang="zh-TW" altLang="en-US" sz="2800" dirty="0"/>
              <a:t>，就是你幫個案找出適當的</a:t>
            </a:r>
            <a:r>
              <a:rPr lang="zh-TW" altLang="en-US" sz="2800" dirty="0">
                <a:solidFill>
                  <a:srgbClr val="FF0000"/>
                </a:solidFill>
              </a:rPr>
              <a:t>資源</a:t>
            </a:r>
            <a:r>
              <a:rPr lang="zh-TW" altLang="en-US" sz="2800" dirty="0"/>
              <a:t>，進行資源連結的</a:t>
            </a:r>
            <a:r>
              <a:rPr lang="zh-TW" altLang="en-US" sz="2800" dirty="0" smtClean="0"/>
              <a:t>時候。</a:t>
            </a:r>
            <a:r>
              <a:rPr lang="zh-TW" altLang="en-US" sz="2800" dirty="0"/>
              <a:t>因此，好的守門人不只被動的阻止自殺，也會主動積極的協助轉介處理</a:t>
            </a:r>
            <a:r>
              <a:rPr lang="zh-TW" altLang="en-US" sz="2800" dirty="0" smtClean="0"/>
              <a:t>。</a:t>
            </a:r>
            <a:endParaRPr lang="zh-TW" altLang="en-US" sz="2800" dirty="0"/>
          </a:p>
        </p:txBody>
      </p:sp>
    </p:spTree>
    <p:extLst>
      <p:ext uri="{BB962C8B-B14F-4D97-AF65-F5344CB8AC3E}">
        <p14:creationId xmlns:p14="http://schemas.microsoft.com/office/powerpoint/2010/main" val="37457261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rot="-1225707">
            <a:off x="13823055" y="5731905"/>
            <a:ext cx="5983538" cy="5602087"/>
          </a:xfrm>
          <a:custGeom>
            <a:avLst/>
            <a:gdLst/>
            <a:ahLst/>
            <a:cxnLst/>
            <a:rect l="l" t="t" r="r" b="b"/>
            <a:pathLst>
              <a:path w="5983538" h="5602087">
                <a:moveTo>
                  <a:pt x="0" y="0"/>
                </a:moveTo>
                <a:lnTo>
                  <a:pt x="5983538" y="0"/>
                </a:lnTo>
                <a:lnTo>
                  <a:pt x="5983538" y="5602087"/>
                </a:lnTo>
                <a:lnTo>
                  <a:pt x="0" y="560208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2499295">
            <a:off x="6608819" y="-2805863"/>
            <a:ext cx="4903886" cy="4903886"/>
          </a:xfrm>
          <a:custGeom>
            <a:avLst/>
            <a:gdLst/>
            <a:ahLst/>
            <a:cxnLst/>
            <a:rect l="l" t="t" r="r" b="b"/>
            <a:pathLst>
              <a:path w="4903886" h="4903886">
                <a:moveTo>
                  <a:pt x="0" y="0"/>
                </a:moveTo>
                <a:lnTo>
                  <a:pt x="4903886" y="0"/>
                </a:lnTo>
                <a:lnTo>
                  <a:pt x="4903886" y="4903885"/>
                </a:lnTo>
                <a:lnTo>
                  <a:pt x="0" y="490388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236097" y="-491384"/>
            <a:ext cx="3858870" cy="3101567"/>
          </a:xfrm>
          <a:custGeom>
            <a:avLst/>
            <a:gdLst/>
            <a:ahLst/>
            <a:cxnLst/>
            <a:rect l="l" t="t" r="r" b="b"/>
            <a:pathLst>
              <a:path w="3858870" h="3101567">
                <a:moveTo>
                  <a:pt x="0" y="0"/>
                </a:moveTo>
                <a:lnTo>
                  <a:pt x="3858870" y="0"/>
                </a:lnTo>
                <a:lnTo>
                  <a:pt x="3858870" y="3101567"/>
                </a:lnTo>
                <a:lnTo>
                  <a:pt x="0" y="3101567"/>
                </a:lnTo>
                <a:lnTo>
                  <a:pt x="0" y="0"/>
                </a:lnTo>
                <a:close/>
              </a:path>
            </a:pathLst>
          </a:custGeom>
          <a:blipFill>
            <a:blip r:embed="rId6">
              <a:extLst>
                <a:ext uri="{96DAC541-7B7A-43D3-8B79-37D633B846F1}">
                  <asvg:svgBlip xmlns:asvg="http://schemas.microsoft.com/office/drawing/2016/SVG/main" xmlns="" r:embed="rId9"/>
                </a:ext>
              </a:extLst>
            </a:blip>
            <a:stretch>
              <a:fillRect/>
            </a:stretch>
          </a:blipFill>
        </p:spPr>
      </p:sp>
      <p:sp>
        <p:nvSpPr>
          <p:cNvPr id="8" name="Freeform 8"/>
          <p:cNvSpPr/>
          <p:nvPr/>
        </p:nvSpPr>
        <p:spPr>
          <a:xfrm rot="345106">
            <a:off x="14276418" y="-1074635"/>
            <a:ext cx="4296173" cy="4206669"/>
          </a:xfrm>
          <a:custGeom>
            <a:avLst/>
            <a:gdLst/>
            <a:ahLst/>
            <a:cxnLst/>
            <a:rect l="l" t="t" r="r" b="b"/>
            <a:pathLst>
              <a:path w="4296173" h="4206669">
                <a:moveTo>
                  <a:pt x="0" y="0"/>
                </a:moveTo>
                <a:lnTo>
                  <a:pt x="4296173" y="0"/>
                </a:lnTo>
                <a:lnTo>
                  <a:pt x="4296173" y="4206670"/>
                </a:lnTo>
                <a:lnTo>
                  <a:pt x="0" y="420667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a:off x="0" y="7517144"/>
            <a:ext cx="2423624" cy="2769856"/>
          </a:xfrm>
          <a:custGeom>
            <a:avLst/>
            <a:gdLst/>
            <a:ahLst/>
            <a:cxnLst/>
            <a:rect l="l" t="t" r="r" b="b"/>
            <a:pathLst>
              <a:path w="2423624" h="2769856">
                <a:moveTo>
                  <a:pt x="0" y="0"/>
                </a:moveTo>
                <a:lnTo>
                  <a:pt x="2423624" y="0"/>
                </a:lnTo>
                <a:lnTo>
                  <a:pt x="2423624" y="2769856"/>
                </a:lnTo>
                <a:lnTo>
                  <a:pt x="0" y="2769856"/>
                </a:lnTo>
                <a:lnTo>
                  <a:pt x="0" y="0"/>
                </a:lnTo>
                <a:close/>
              </a:path>
            </a:pathLst>
          </a:custGeom>
          <a:blipFill>
            <a:blip r:embed="rId12">
              <a:extLst>
                <a:ext uri="{96DAC541-7B7A-43D3-8B79-37D633B846F1}">
                  <asvg:svgBlip xmlns:asvg="http://schemas.microsoft.com/office/drawing/2016/SVG/main" xmlns="" r:embed="rId15"/>
                </a:ext>
              </a:extLst>
            </a:blip>
            <a:stretch>
              <a:fillRect/>
            </a:stretch>
          </a:blipFill>
        </p:spPr>
      </p:sp>
      <p:sp>
        <p:nvSpPr>
          <p:cNvPr id="11" name="Freeform 3"/>
          <p:cNvSpPr/>
          <p:nvPr/>
        </p:nvSpPr>
        <p:spPr>
          <a:xfrm>
            <a:off x="2714355" y="4839285"/>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2" name="Freeform 3"/>
          <p:cNvSpPr/>
          <p:nvPr/>
        </p:nvSpPr>
        <p:spPr>
          <a:xfrm>
            <a:off x="2761628" y="3517014"/>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4" name="矩形 13"/>
          <p:cNvSpPr/>
          <p:nvPr/>
        </p:nvSpPr>
        <p:spPr>
          <a:xfrm>
            <a:off x="1904332" y="799886"/>
            <a:ext cx="12172107" cy="1295401"/>
          </a:xfrm>
          <a:prstGeom prst="rect">
            <a:avLst/>
          </a:prstGeom>
          <a:solidFill>
            <a:srgbClr val="C745B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6600" dirty="0" smtClean="0">
                <a:latin typeface="標楷體" panose="03000509000000000000" pitchFamily="65" charset="-120"/>
                <a:ea typeface="標楷體" panose="03000509000000000000" pitchFamily="65" charset="-120"/>
              </a:rPr>
              <a:t>3</a:t>
            </a:r>
            <a:r>
              <a:rPr lang="zh-TW" altLang="en-US" sz="6600" dirty="0" smtClean="0">
                <a:latin typeface="標楷體" panose="03000509000000000000" pitchFamily="65" charset="-120"/>
                <a:ea typeface="標楷體" panose="03000509000000000000" pitchFamily="65" charset="-120"/>
              </a:rPr>
              <a:t>轉</a:t>
            </a:r>
            <a:r>
              <a:rPr lang="zh-TW" altLang="en-US" sz="6600" dirty="0">
                <a:latin typeface="標楷體" panose="03000509000000000000" pitchFamily="65" charset="-120"/>
                <a:ea typeface="標楷體" panose="03000509000000000000" pitchFamily="65" charset="-120"/>
              </a:rPr>
              <a:t>介：「資源轉介，持續關懷</a:t>
            </a:r>
            <a:r>
              <a:rPr lang="zh-TW" altLang="en-US" sz="6600" dirty="0" smtClean="0">
                <a:latin typeface="標楷體" panose="03000509000000000000" pitchFamily="65" charset="-120"/>
                <a:ea typeface="標楷體" panose="03000509000000000000" pitchFamily="65" charset="-120"/>
              </a:rPr>
              <a:t>」</a:t>
            </a:r>
            <a:endParaRPr lang="zh-TW" altLang="en-US" sz="6600" dirty="0">
              <a:latin typeface="標楷體" panose="03000509000000000000" pitchFamily="65" charset="-120"/>
              <a:ea typeface="標楷體" panose="03000509000000000000" pitchFamily="65" charset="-120"/>
            </a:endParaRPr>
          </a:p>
        </p:txBody>
      </p:sp>
      <p:sp>
        <p:nvSpPr>
          <p:cNvPr id="4" name="矩形 3"/>
          <p:cNvSpPr/>
          <p:nvPr/>
        </p:nvSpPr>
        <p:spPr>
          <a:xfrm>
            <a:off x="2046473" y="2403674"/>
            <a:ext cx="184731" cy="804323"/>
          </a:xfrm>
          <a:prstGeom prst="rect">
            <a:avLst/>
          </a:prstGeom>
        </p:spPr>
        <p:txBody>
          <a:bodyPr wrap="none">
            <a:spAutoFit/>
          </a:bodyPr>
          <a:lstStyle/>
          <a:p>
            <a:pPr lvl="0">
              <a:lnSpc>
                <a:spcPts val="6000"/>
              </a:lnSpc>
            </a:pPr>
            <a:endParaRPr lang="en-US" altLang="zh-TW" sz="4400" dirty="0">
              <a:solidFill>
                <a:srgbClr val="333333"/>
              </a:solidFill>
              <a:latin typeface="標楷體" panose="03000509000000000000" pitchFamily="65" charset="-120"/>
              <a:ea typeface="標楷體" panose="03000509000000000000" pitchFamily="65" charset="-120"/>
            </a:endParaRPr>
          </a:p>
        </p:txBody>
      </p:sp>
      <p:sp>
        <p:nvSpPr>
          <p:cNvPr id="16" name="Freeform 3"/>
          <p:cNvSpPr/>
          <p:nvPr/>
        </p:nvSpPr>
        <p:spPr>
          <a:xfrm>
            <a:off x="1187940" y="8176052"/>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7" name="Freeform 3"/>
          <p:cNvSpPr/>
          <p:nvPr/>
        </p:nvSpPr>
        <p:spPr>
          <a:xfrm>
            <a:off x="369625" y="7705188"/>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8" name="Freeform 3"/>
          <p:cNvSpPr/>
          <p:nvPr/>
        </p:nvSpPr>
        <p:spPr>
          <a:xfrm>
            <a:off x="2741953" y="4213983"/>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6" name="矩形 5"/>
          <p:cNvSpPr/>
          <p:nvPr/>
        </p:nvSpPr>
        <p:spPr>
          <a:xfrm>
            <a:off x="3177654" y="1931095"/>
            <a:ext cx="11629432" cy="4714111"/>
          </a:xfrm>
          <a:prstGeom prst="rect">
            <a:avLst/>
          </a:prstGeom>
        </p:spPr>
        <p:txBody>
          <a:bodyPr wrap="square">
            <a:spAutoFit/>
          </a:bodyPr>
          <a:lstStyle/>
          <a:p>
            <a:r>
              <a:rPr lang="zh-TW" altLang="en-US" dirty="0">
                <a:solidFill>
                  <a:srgbClr val="FFF0F5"/>
                </a:solidFill>
                <a:latin typeface="Helvetica Neue"/>
              </a:rPr>
              <a:t>                 </a:t>
            </a:r>
            <a:endParaRPr lang="zh-TW" altLang="en-US" dirty="0">
              <a:solidFill>
                <a:srgbClr val="333333"/>
              </a:solidFill>
              <a:latin typeface="Helvetica Neue"/>
            </a:endParaRPr>
          </a:p>
          <a:p>
            <a:r>
              <a:rPr lang="zh-TW" altLang="en-US" dirty="0">
                <a:solidFill>
                  <a:srgbClr val="333333"/>
                </a:solidFill>
                <a:latin typeface="Helvetica Neue"/>
              </a:rPr>
              <a:t>　</a:t>
            </a:r>
            <a:r>
              <a:rPr lang="zh-TW" altLang="en-US" sz="2800" dirty="0"/>
              <a:t/>
            </a:r>
            <a:br>
              <a:rPr lang="zh-TW" altLang="en-US" sz="2800" dirty="0"/>
            </a:br>
            <a:r>
              <a:rPr lang="zh-TW" altLang="en-US" sz="2800" dirty="0"/>
              <a:t> </a:t>
            </a:r>
          </a:p>
          <a:p>
            <a:endParaRPr lang="zh-TW" altLang="en-US" sz="2800" dirty="0"/>
          </a:p>
          <a:p>
            <a:pPr>
              <a:lnSpc>
                <a:spcPts val="5000"/>
              </a:lnSpc>
            </a:pPr>
            <a:r>
              <a:rPr lang="zh-TW" altLang="en-US" sz="2800" dirty="0"/>
              <a:t>向個案保證隱私之安全與尊重個案的意願</a:t>
            </a:r>
            <a:r>
              <a:rPr lang="zh-TW" altLang="en-US" sz="2800" dirty="0" smtClean="0"/>
              <a:t>。</a:t>
            </a:r>
            <a:endParaRPr lang="en-US" altLang="zh-TW" sz="2800" dirty="0" smtClean="0"/>
          </a:p>
          <a:p>
            <a:pPr>
              <a:lnSpc>
                <a:spcPts val="5000"/>
              </a:lnSpc>
            </a:pPr>
            <a:r>
              <a:rPr lang="zh-TW" altLang="en-US" sz="2800" dirty="0" smtClean="0"/>
              <a:t>提供適切的資源或協助其轉介。</a:t>
            </a:r>
            <a:endParaRPr lang="en-US" altLang="zh-TW" sz="2800" dirty="0" smtClean="0"/>
          </a:p>
          <a:p>
            <a:pPr>
              <a:lnSpc>
                <a:spcPts val="5000"/>
              </a:lnSpc>
            </a:pPr>
            <a:r>
              <a:rPr lang="zh-TW" altLang="en-US" sz="2800" dirty="0" smtClean="0"/>
              <a:t>轉</a:t>
            </a:r>
            <a:r>
              <a:rPr lang="zh-TW" altLang="en-US" sz="2800" dirty="0"/>
              <a:t>介個案就醫時，建議守門人可先以電話或其他方式告知被轉介的醫師有關個案的特殊情況，以加速個案的轉介與處理</a:t>
            </a:r>
            <a:r>
              <a:rPr lang="zh-TW" altLang="en-US" sz="2800" dirty="0" smtClean="0"/>
              <a:t>過程。</a:t>
            </a:r>
            <a:r>
              <a:rPr lang="zh-TW" altLang="en-US" dirty="0">
                <a:solidFill>
                  <a:srgbClr val="333333"/>
                </a:solidFill>
                <a:latin typeface="Helvetica Neue"/>
              </a:rPr>
              <a:t/>
            </a:r>
            <a:br>
              <a:rPr lang="zh-TW" altLang="en-US" dirty="0">
                <a:solidFill>
                  <a:srgbClr val="333333"/>
                </a:solidFill>
                <a:latin typeface="Helvetica Neue"/>
              </a:rPr>
            </a:br>
            <a:endParaRPr lang="zh-TW" altLang="en-US" sz="2800" dirty="0">
              <a:solidFill>
                <a:srgbClr val="FF0000"/>
              </a:solidFill>
              <a:latin typeface="Helvetica Neue"/>
            </a:endParaRPr>
          </a:p>
        </p:txBody>
      </p:sp>
      <p:sp>
        <p:nvSpPr>
          <p:cNvPr id="19" name="Freeform 3"/>
          <p:cNvSpPr/>
          <p:nvPr/>
        </p:nvSpPr>
        <p:spPr>
          <a:xfrm>
            <a:off x="1686481" y="8900043"/>
            <a:ext cx="435701" cy="448756"/>
          </a:xfrm>
          <a:custGeom>
            <a:avLst/>
            <a:gdLst/>
            <a:ahLst/>
            <a:cxnLst/>
            <a:rect l="l" t="t" r="r" b="b"/>
            <a:pathLst>
              <a:path w="435701" h="448756">
                <a:moveTo>
                  <a:pt x="0" y="0"/>
                </a:moveTo>
                <a:lnTo>
                  <a:pt x="435701" y="0"/>
                </a:lnTo>
                <a:lnTo>
                  <a:pt x="435701" y="448755"/>
                </a:lnTo>
                <a:lnTo>
                  <a:pt x="0" y="448755"/>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9" name="矩形 8"/>
          <p:cNvSpPr/>
          <p:nvPr/>
        </p:nvSpPr>
        <p:spPr>
          <a:xfrm>
            <a:off x="2895600" y="2599390"/>
            <a:ext cx="6580648" cy="523220"/>
          </a:xfrm>
          <a:prstGeom prst="rect">
            <a:avLst/>
          </a:prstGeom>
        </p:spPr>
        <p:txBody>
          <a:bodyPr wrap="none">
            <a:spAutoFit/>
          </a:bodyPr>
          <a:lstStyle/>
          <a:p>
            <a:r>
              <a:rPr lang="en-US" altLang="zh-TW" sz="2800" dirty="0" smtClean="0">
                <a:solidFill>
                  <a:srgbClr val="FF0000"/>
                </a:solidFill>
              </a:rPr>
              <a:t>2)</a:t>
            </a:r>
            <a:r>
              <a:rPr lang="zh-TW" altLang="en-US" sz="2800" dirty="0">
                <a:solidFill>
                  <a:srgbClr val="FF0000"/>
                </a:solidFill>
              </a:rPr>
              <a:t>在協助個案進行轉介時，有以下的</a:t>
            </a:r>
            <a:r>
              <a:rPr lang="zh-TW" altLang="en-US" sz="2800" dirty="0" smtClean="0">
                <a:solidFill>
                  <a:srgbClr val="FF0000"/>
                </a:solidFill>
              </a:rPr>
              <a:t>建議</a:t>
            </a:r>
            <a:endParaRPr lang="zh-TW" altLang="en-US" sz="2800" dirty="0">
              <a:solidFill>
                <a:srgbClr val="FF0000"/>
              </a:solidFill>
            </a:endParaRPr>
          </a:p>
        </p:txBody>
      </p:sp>
    </p:spTree>
    <p:extLst>
      <p:ext uri="{BB962C8B-B14F-4D97-AF65-F5344CB8AC3E}">
        <p14:creationId xmlns:p14="http://schemas.microsoft.com/office/powerpoint/2010/main" val="10887667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a:off x="282769" y="5524500"/>
            <a:ext cx="3755831" cy="4525641"/>
          </a:xfrm>
          <a:custGeom>
            <a:avLst/>
            <a:gdLst/>
            <a:ahLst/>
            <a:cxnLst/>
            <a:rect l="l" t="t" r="r" b="b"/>
            <a:pathLst>
              <a:path w="5144626" h="5973441">
                <a:moveTo>
                  <a:pt x="0" y="0"/>
                </a:moveTo>
                <a:lnTo>
                  <a:pt x="5144626" y="0"/>
                </a:lnTo>
                <a:lnTo>
                  <a:pt x="5144626" y="5973441"/>
                </a:lnTo>
                <a:lnTo>
                  <a:pt x="0" y="5973441"/>
                </a:lnTo>
                <a:lnTo>
                  <a:pt x="0" y="0"/>
                </a:lnTo>
                <a:close/>
              </a:path>
            </a:pathLst>
          </a:custGeom>
          <a:blipFill>
            <a:blip r:embed="rId2"/>
            <a:stretch>
              <a:fillRect/>
            </a:stretch>
          </a:blipFill>
        </p:spPr>
      </p:sp>
      <p:sp>
        <p:nvSpPr>
          <p:cNvPr id="3" name="Freeform 3"/>
          <p:cNvSpPr/>
          <p:nvPr/>
        </p:nvSpPr>
        <p:spPr>
          <a:xfrm rot="-2589735">
            <a:off x="15230633" y="-1495956"/>
            <a:ext cx="3258561" cy="6389335"/>
          </a:xfrm>
          <a:custGeom>
            <a:avLst/>
            <a:gdLst/>
            <a:ahLst/>
            <a:cxnLst/>
            <a:rect l="l" t="t" r="r" b="b"/>
            <a:pathLst>
              <a:path w="3258561" h="6389335">
                <a:moveTo>
                  <a:pt x="0" y="0"/>
                </a:moveTo>
                <a:lnTo>
                  <a:pt x="3258561" y="0"/>
                </a:lnTo>
                <a:lnTo>
                  <a:pt x="3258561" y="6389334"/>
                </a:lnTo>
                <a:lnTo>
                  <a:pt x="0" y="638933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rot="-7529756">
            <a:off x="12472838" y="-1408827"/>
            <a:ext cx="3369505" cy="3462561"/>
          </a:xfrm>
          <a:custGeom>
            <a:avLst/>
            <a:gdLst/>
            <a:ahLst/>
            <a:cxnLst/>
            <a:rect l="l" t="t" r="r" b="b"/>
            <a:pathLst>
              <a:path w="3369505" h="3462561">
                <a:moveTo>
                  <a:pt x="0" y="0"/>
                </a:moveTo>
                <a:lnTo>
                  <a:pt x="3369505" y="0"/>
                </a:lnTo>
                <a:lnTo>
                  <a:pt x="3369505" y="3462561"/>
                </a:lnTo>
                <a:lnTo>
                  <a:pt x="0" y="346256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a:off x="-1621276" y="-699951"/>
            <a:ext cx="4371633" cy="4114800"/>
          </a:xfrm>
          <a:custGeom>
            <a:avLst/>
            <a:gdLst/>
            <a:ahLst/>
            <a:cxnLst/>
            <a:rect l="l" t="t" r="r" b="b"/>
            <a:pathLst>
              <a:path w="4371633" h="4114800">
                <a:moveTo>
                  <a:pt x="0" y="0"/>
                </a:moveTo>
                <a:lnTo>
                  <a:pt x="4371633" y="0"/>
                </a:lnTo>
                <a:lnTo>
                  <a:pt x="4371633" y="4114800"/>
                </a:lnTo>
                <a:lnTo>
                  <a:pt x="0" y="411480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Freeform 8"/>
          <p:cNvSpPr/>
          <p:nvPr/>
        </p:nvSpPr>
        <p:spPr>
          <a:xfrm rot="345106">
            <a:off x="-1171621" y="7508120"/>
            <a:ext cx="4296173" cy="4206669"/>
          </a:xfrm>
          <a:custGeom>
            <a:avLst/>
            <a:gdLst/>
            <a:ahLst/>
            <a:cxnLst/>
            <a:rect l="l" t="t" r="r" b="b"/>
            <a:pathLst>
              <a:path w="4296173" h="4206669">
                <a:moveTo>
                  <a:pt x="0" y="0"/>
                </a:moveTo>
                <a:lnTo>
                  <a:pt x="4296173" y="0"/>
                </a:lnTo>
                <a:lnTo>
                  <a:pt x="4296173" y="4206669"/>
                </a:lnTo>
                <a:lnTo>
                  <a:pt x="0" y="420666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0" name="Freeform 10"/>
          <p:cNvSpPr/>
          <p:nvPr/>
        </p:nvSpPr>
        <p:spPr>
          <a:xfrm rot="-10800000">
            <a:off x="14424111" y="7864743"/>
            <a:ext cx="4346405" cy="3493423"/>
          </a:xfrm>
          <a:custGeom>
            <a:avLst/>
            <a:gdLst/>
            <a:ahLst/>
            <a:cxnLst/>
            <a:rect l="l" t="t" r="r" b="b"/>
            <a:pathLst>
              <a:path w="4346405" h="3493423">
                <a:moveTo>
                  <a:pt x="0" y="0"/>
                </a:moveTo>
                <a:lnTo>
                  <a:pt x="4346405" y="0"/>
                </a:lnTo>
                <a:lnTo>
                  <a:pt x="4346405" y="3493423"/>
                </a:lnTo>
                <a:lnTo>
                  <a:pt x="0" y="3493423"/>
                </a:lnTo>
                <a:lnTo>
                  <a:pt x="0" y="0"/>
                </a:lnTo>
                <a:close/>
              </a:path>
            </a:pathLst>
          </a:custGeom>
          <a:blipFill>
            <a:blip r:embed="rId11">
              <a:extLst>
                <a:ext uri="{96DAC541-7B7A-43D3-8B79-37D633B846F1}">
                  <asvg:svgBlip xmlns:asvg="http://schemas.microsoft.com/office/drawing/2016/SVG/main" xmlns="" r:embed="rId14"/>
                </a:ext>
              </a:extLst>
            </a:blip>
            <a:stretch>
              <a:fillRect/>
            </a:stretch>
          </a:blipFill>
        </p:spPr>
      </p:sp>
      <p:pic>
        <p:nvPicPr>
          <p:cNvPr id="12" name="圖片 11" descr="畫面剪輯"/>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074933" y="952500"/>
            <a:ext cx="10082657" cy="7711989"/>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a:off x="282769" y="5524500"/>
            <a:ext cx="3755831" cy="4525641"/>
          </a:xfrm>
          <a:custGeom>
            <a:avLst/>
            <a:gdLst/>
            <a:ahLst/>
            <a:cxnLst/>
            <a:rect l="l" t="t" r="r" b="b"/>
            <a:pathLst>
              <a:path w="5144626" h="5973441">
                <a:moveTo>
                  <a:pt x="0" y="0"/>
                </a:moveTo>
                <a:lnTo>
                  <a:pt x="5144626" y="0"/>
                </a:lnTo>
                <a:lnTo>
                  <a:pt x="5144626" y="5973441"/>
                </a:lnTo>
                <a:lnTo>
                  <a:pt x="0" y="5973441"/>
                </a:lnTo>
                <a:lnTo>
                  <a:pt x="0" y="0"/>
                </a:lnTo>
                <a:close/>
              </a:path>
            </a:pathLst>
          </a:custGeom>
          <a:blipFill>
            <a:blip r:embed="rId2"/>
            <a:stretch>
              <a:fillRect/>
            </a:stretch>
          </a:blipFill>
        </p:spPr>
      </p:sp>
      <p:sp>
        <p:nvSpPr>
          <p:cNvPr id="3" name="Freeform 3"/>
          <p:cNvSpPr/>
          <p:nvPr/>
        </p:nvSpPr>
        <p:spPr>
          <a:xfrm rot="-2589735">
            <a:off x="15230633" y="-1495956"/>
            <a:ext cx="3258561" cy="6389335"/>
          </a:xfrm>
          <a:custGeom>
            <a:avLst/>
            <a:gdLst/>
            <a:ahLst/>
            <a:cxnLst/>
            <a:rect l="l" t="t" r="r" b="b"/>
            <a:pathLst>
              <a:path w="3258561" h="6389335">
                <a:moveTo>
                  <a:pt x="0" y="0"/>
                </a:moveTo>
                <a:lnTo>
                  <a:pt x="3258561" y="0"/>
                </a:lnTo>
                <a:lnTo>
                  <a:pt x="3258561" y="6389334"/>
                </a:lnTo>
                <a:lnTo>
                  <a:pt x="0" y="638933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rot="-7529756">
            <a:off x="12472838" y="-1408827"/>
            <a:ext cx="3369505" cy="3462561"/>
          </a:xfrm>
          <a:custGeom>
            <a:avLst/>
            <a:gdLst/>
            <a:ahLst/>
            <a:cxnLst/>
            <a:rect l="l" t="t" r="r" b="b"/>
            <a:pathLst>
              <a:path w="3369505" h="3462561">
                <a:moveTo>
                  <a:pt x="0" y="0"/>
                </a:moveTo>
                <a:lnTo>
                  <a:pt x="3369505" y="0"/>
                </a:lnTo>
                <a:lnTo>
                  <a:pt x="3369505" y="3462561"/>
                </a:lnTo>
                <a:lnTo>
                  <a:pt x="0" y="346256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a:off x="-1621276" y="-699951"/>
            <a:ext cx="4371633" cy="4114800"/>
          </a:xfrm>
          <a:custGeom>
            <a:avLst/>
            <a:gdLst/>
            <a:ahLst/>
            <a:cxnLst/>
            <a:rect l="l" t="t" r="r" b="b"/>
            <a:pathLst>
              <a:path w="4371633" h="4114800">
                <a:moveTo>
                  <a:pt x="0" y="0"/>
                </a:moveTo>
                <a:lnTo>
                  <a:pt x="4371633" y="0"/>
                </a:lnTo>
                <a:lnTo>
                  <a:pt x="4371633" y="4114800"/>
                </a:lnTo>
                <a:lnTo>
                  <a:pt x="0" y="411480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Freeform 8"/>
          <p:cNvSpPr/>
          <p:nvPr/>
        </p:nvSpPr>
        <p:spPr>
          <a:xfrm rot="345106">
            <a:off x="-1171621" y="7508120"/>
            <a:ext cx="4296173" cy="4206669"/>
          </a:xfrm>
          <a:custGeom>
            <a:avLst/>
            <a:gdLst/>
            <a:ahLst/>
            <a:cxnLst/>
            <a:rect l="l" t="t" r="r" b="b"/>
            <a:pathLst>
              <a:path w="4296173" h="4206669">
                <a:moveTo>
                  <a:pt x="0" y="0"/>
                </a:moveTo>
                <a:lnTo>
                  <a:pt x="4296173" y="0"/>
                </a:lnTo>
                <a:lnTo>
                  <a:pt x="4296173" y="4206669"/>
                </a:lnTo>
                <a:lnTo>
                  <a:pt x="0" y="420666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0" name="Freeform 10"/>
          <p:cNvSpPr/>
          <p:nvPr/>
        </p:nvSpPr>
        <p:spPr>
          <a:xfrm rot="-10800000">
            <a:off x="14424111" y="7864743"/>
            <a:ext cx="4346405" cy="3493423"/>
          </a:xfrm>
          <a:custGeom>
            <a:avLst/>
            <a:gdLst/>
            <a:ahLst/>
            <a:cxnLst/>
            <a:rect l="l" t="t" r="r" b="b"/>
            <a:pathLst>
              <a:path w="4346405" h="3493423">
                <a:moveTo>
                  <a:pt x="0" y="0"/>
                </a:moveTo>
                <a:lnTo>
                  <a:pt x="4346405" y="0"/>
                </a:lnTo>
                <a:lnTo>
                  <a:pt x="4346405" y="3493423"/>
                </a:lnTo>
                <a:lnTo>
                  <a:pt x="0" y="3493423"/>
                </a:lnTo>
                <a:lnTo>
                  <a:pt x="0" y="0"/>
                </a:lnTo>
                <a:close/>
              </a:path>
            </a:pathLst>
          </a:custGeom>
          <a:blipFill>
            <a:blip r:embed="rId11">
              <a:extLst>
                <a:ext uri="{96DAC541-7B7A-43D3-8B79-37D633B846F1}">
                  <asvg:svgBlip xmlns:asvg="http://schemas.microsoft.com/office/drawing/2016/SVG/main" xmlns="" r:embed="rId14"/>
                </a:ext>
              </a:extLst>
            </a:blip>
            <a:stretch>
              <a:fillRect/>
            </a:stretch>
          </a:blipFill>
        </p:spPr>
      </p:sp>
      <p:pic>
        <p:nvPicPr>
          <p:cNvPr id="12" name="圖片 11" descr="畫面剪輯"/>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074933" y="952500"/>
            <a:ext cx="10082657" cy="7711989"/>
          </a:xfrm>
          <a:prstGeom prst="rect">
            <a:avLst/>
          </a:prstGeom>
        </p:spPr>
      </p:pic>
      <p:pic>
        <p:nvPicPr>
          <p:cNvPr id="5" name="圖片 4" descr="畫面剪輯"/>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074933" y="1005872"/>
            <a:ext cx="10082657" cy="7649825"/>
          </a:xfrm>
          <a:prstGeom prst="rect">
            <a:avLst/>
          </a:prstGeom>
        </p:spPr>
      </p:pic>
    </p:spTree>
    <p:extLst>
      <p:ext uri="{BB962C8B-B14F-4D97-AF65-F5344CB8AC3E}">
        <p14:creationId xmlns:p14="http://schemas.microsoft.com/office/powerpoint/2010/main" val="17701407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a:off x="282769" y="5524500"/>
            <a:ext cx="3755831" cy="4525641"/>
          </a:xfrm>
          <a:custGeom>
            <a:avLst/>
            <a:gdLst/>
            <a:ahLst/>
            <a:cxnLst/>
            <a:rect l="l" t="t" r="r" b="b"/>
            <a:pathLst>
              <a:path w="5144626" h="5973441">
                <a:moveTo>
                  <a:pt x="0" y="0"/>
                </a:moveTo>
                <a:lnTo>
                  <a:pt x="5144626" y="0"/>
                </a:lnTo>
                <a:lnTo>
                  <a:pt x="5144626" y="5973441"/>
                </a:lnTo>
                <a:lnTo>
                  <a:pt x="0" y="5973441"/>
                </a:lnTo>
                <a:lnTo>
                  <a:pt x="0" y="0"/>
                </a:lnTo>
                <a:close/>
              </a:path>
            </a:pathLst>
          </a:custGeom>
          <a:blipFill>
            <a:blip r:embed="rId2"/>
            <a:stretch>
              <a:fillRect/>
            </a:stretch>
          </a:blipFill>
        </p:spPr>
      </p:sp>
      <p:sp>
        <p:nvSpPr>
          <p:cNvPr id="3" name="Freeform 3"/>
          <p:cNvSpPr/>
          <p:nvPr/>
        </p:nvSpPr>
        <p:spPr>
          <a:xfrm rot="-2589735">
            <a:off x="15230633" y="-1495956"/>
            <a:ext cx="3258561" cy="6389335"/>
          </a:xfrm>
          <a:custGeom>
            <a:avLst/>
            <a:gdLst/>
            <a:ahLst/>
            <a:cxnLst/>
            <a:rect l="l" t="t" r="r" b="b"/>
            <a:pathLst>
              <a:path w="3258561" h="6389335">
                <a:moveTo>
                  <a:pt x="0" y="0"/>
                </a:moveTo>
                <a:lnTo>
                  <a:pt x="3258561" y="0"/>
                </a:lnTo>
                <a:lnTo>
                  <a:pt x="3258561" y="6389334"/>
                </a:lnTo>
                <a:lnTo>
                  <a:pt x="0" y="638933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rot="-7529756">
            <a:off x="12472838" y="-1408827"/>
            <a:ext cx="3369505" cy="3462561"/>
          </a:xfrm>
          <a:custGeom>
            <a:avLst/>
            <a:gdLst/>
            <a:ahLst/>
            <a:cxnLst/>
            <a:rect l="l" t="t" r="r" b="b"/>
            <a:pathLst>
              <a:path w="3369505" h="3462561">
                <a:moveTo>
                  <a:pt x="0" y="0"/>
                </a:moveTo>
                <a:lnTo>
                  <a:pt x="3369505" y="0"/>
                </a:lnTo>
                <a:lnTo>
                  <a:pt x="3369505" y="3462561"/>
                </a:lnTo>
                <a:lnTo>
                  <a:pt x="0" y="346256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a:off x="-1621276" y="-699951"/>
            <a:ext cx="4371633" cy="4114800"/>
          </a:xfrm>
          <a:custGeom>
            <a:avLst/>
            <a:gdLst/>
            <a:ahLst/>
            <a:cxnLst/>
            <a:rect l="l" t="t" r="r" b="b"/>
            <a:pathLst>
              <a:path w="4371633" h="4114800">
                <a:moveTo>
                  <a:pt x="0" y="0"/>
                </a:moveTo>
                <a:lnTo>
                  <a:pt x="4371633" y="0"/>
                </a:lnTo>
                <a:lnTo>
                  <a:pt x="4371633" y="4114800"/>
                </a:lnTo>
                <a:lnTo>
                  <a:pt x="0" y="411480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Freeform 8"/>
          <p:cNvSpPr/>
          <p:nvPr/>
        </p:nvSpPr>
        <p:spPr>
          <a:xfrm rot="345106">
            <a:off x="-1171621" y="7508120"/>
            <a:ext cx="4296173" cy="4206669"/>
          </a:xfrm>
          <a:custGeom>
            <a:avLst/>
            <a:gdLst/>
            <a:ahLst/>
            <a:cxnLst/>
            <a:rect l="l" t="t" r="r" b="b"/>
            <a:pathLst>
              <a:path w="4296173" h="4206669">
                <a:moveTo>
                  <a:pt x="0" y="0"/>
                </a:moveTo>
                <a:lnTo>
                  <a:pt x="4296173" y="0"/>
                </a:lnTo>
                <a:lnTo>
                  <a:pt x="4296173" y="4206669"/>
                </a:lnTo>
                <a:lnTo>
                  <a:pt x="0" y="420666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0" name="Freeform 10"/>
          <p:cNvSpPr/>
          <p:nvPr/>
        </p:nvSpPr>
        <p:spPr>
          <a:xfrm rot="-10800000">
            <a:off x="14424111" y="7864743"/>
            <a:ext cx="4346405" cy="3493423"/>
          </a:xfrm>
          <a:custGeom>
            <a:avLst/>
            <a:gdLst/>
            <a:ahLst/>
            <a:cxnLst/>
            <a:rect l="l" t="t" r="r" b="b"/>
            <a:pathLst>
              <a:path w="4346405" h="3493423">
                <a:moveTo>
                  <a:pt x="0" y="0"/>
                </a:moveTo>
                <a:lnTo>
                  <a:pt x="4346405" y="0"/>
                </a:lnTo>
                <a:lnTo>
                  <a:pt x="4346405" y="3493423"/>
                </a:lnTo>
                <a:lnTo>
                  <a:pt x="0" y="3493423"/>
                </a:lnTo>
                <a:lnTo>
                  <a:pt x="0" y="0"/>
                </a:lnTo>
                <a:close/>
              </a:path>
            </a:pathLst>
          </a:custGeom>
          <a:blipFill>
            <a:blip r:embed="rId11">
              <a:extLst>
                <a:ext uri="{96DAC541-7B7A-43D3-8B79-37D633B846F1}">
                  <asvg:svgBlip xmlns:asvg="http://schemas.microsoft.com/office/drawing/2016/SVG/main" xmlns="" r:embed="rId14"/>
                </a:ext>
              </a:extLst>
            </a:blip>
            <a:stretch>
              <a:fillRect/>
            </a:stretch>
          </a:blipFill>
        </p:spPr>
      </p:sp>
      <p:pic>
        <p:nvPicPr>
          <p:cNvPr id="12" name="圖片 11" descr="畫面剪輯"/>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074933" y="952500"/>
            <a:ext cx="10082657" cy="7711989"/>
          </a:xfrm>
          <a:prstGeom prst="rect">
            <a:avLst/>
          </a:prstGeom>
        </p:spPr>
      </p:pic>
      <p:pic>
        <p:nvPicPr>
          <p:cNvPr id="5" name="圖片 4" descr="畫面剪輯"/>
          <p:cNvPicPr>
            <a:picLocks noChangeAspect="1"/>
          </p:cNvPicPr>
          <p:nvPr/>
        </p:nvPicPr>
        <p:blipFill rotWithShape="1">
          <a:blip r:embed="rId16">
            <a:extLst>
              <a:ext uri="{28A0092B-C50C-407E-A947-70E740481C1C}">
                <a14:useLocalDpi xmlns:a14="http://schemas.microsoft.com/office/drawing/2010/main" val="0"/>
              </a:ext>
            </a:extLst>
          </a:blip>
          <a:srcRect t="1141"/>
          <a:stretch/>
        </p:blipFill>
        <p:spPr>
          <a:xfrm>
            <a:off x="4067033" y="952499"/>
            <a:ext cx="10118989" cy="7711989"/>
          </a:xfrm>
          <a:prstGeom prst="rect">
            <a:avLst/>
          </a:prstGeom>
        </p:spPr>
      </p:pic>
    </p:spTree>
    <p:extLst>
      <p:ext uri="{BB962C8B-B14F-4D97-AF65-F5344CB8AC3E}">
        <p14:creationId xmlns:p14="http://schemas.microsoft.com/office/powerpoint/2010/main" val="30634158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a:off x="282769" y="5524500"/>
            <a:ext cx="3755831" cy="4525641"/>
          </a:xfrm>
          <a:custGeom>
            <a:avLst/>
            <a:gdLst/>
            <a:ahLst/>
            <a:cxnLst/>
            <a:rect l="l" t="t" r="r" b="b"/>
            <a:pathLst>
              <a:path w="5144626" h="5973441">
                <a:moveTo>
                  <a:pt x="0" y="0"/>
                </a:moveTo>
                <a:lnTo>
                  <a:pt x="5144626" y="0"/>
                </a:lnTo>
                <a:lnTo>
                  <a:pt x="5144626" y="5973441"/>
                </a:lnTo>
                <a:lnTo>
                  <a:pt x="0" y="5973441"/>
                </a:lnTo>
                <a:lnTo>
                  <a:pt x="0" y="0"/>
                </a:lnTo>
                <a:close/>
              </a:path>
            </a:pathLst>
          </a:custGeom>
          <a:blipFill>
            <a:blip r:embed="rId2"/>
            <a:stretch>
              <a:fillRect/>
            </a:stretch>
          </a:blipFill>
        </p:spPr>
      </p:sp>
      <p:sp>
        <p:nvSpPr>
          <p:cNvPr id="3" name="Freeform 3"/>
          <p:cNvSpPr/>
          <p:nvPr/>
        </p:nvSpPr>
        <p:spPr>
          <a:xfrm rot="-2589735">
            <a:off x="15230633" y="-1495956"/>
            <a:ext cx="3258561" cy="6389335"/>
          </a:xfrm>
          <a:custGeom>
            <a:avLst/>
            <a:gdLst/>
            <a:ahLst/>
            <a:cxnLst/>
            <a:rect l="l" t="t" r="r" b="b"/>
            <a:pathLst>
              <a:path w="3258561" h="6389335">
                <a:moveTo>
                  <a:pt x="0" y="0"/>
                </a:moveTo>
                <a:lnTo>
                  <a:pt x="3258561" y="0"/>
                </a:lnTo>
                <a:lnTo>
                  <a:pt x="3258561" y="6389334"/>
                </a:lnTo>
                <a:lnTo>
                  <a:pt x="0" y="638933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rot="-7529756">
            <a:off x="12472838" y="-1408827"/>
            <a:ext cx="3369505" cy="3462561"/>
          </a:xfrm>
          <a:custGeom>
            <a:avLst/>
            <a:gdLst/>
            <a:ahLst/>
            <a:cxnLst/>
            <a:rect l="l" t="t" r="r" b="b"/>
            <a:pathLst>
              <a:path w="3369505" h="3462561">
                <a:moveTo>
                  <a:pt x="0" y="0"/>
                </a:moveTo>
                <a:lnTo>
                  <a:pt x="3369505" y="0"/>
                </a:lnTo>
                <a:lnTo>
                  <a:pt x="3369505" y="3462561"/>
                </a:lnTo>
                <a:lnTo>
                  <a:pt x="0" y="346256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a:off x="-1621276" y="-699951"/>
            <a:ext cx="4371633" cy="4114800"/>
          </a:xfrm>
          <a:custGeom>
            <a:avLst/>
            <a:gdLst/>
            <a:ahLst/>
            <a:cxnLst/>
            <a:rect l="l" t="t" r="r" b="b"/>
            <a:pathLst>
              <a:path w="4371633" h="4114800">
                <a:moveTo>
                  <a:pt x="0" y="0"/>
                </a:moveTo>
                <a:lnTo>
                  <a:pt x="4371633" y="0"/>
                </a:lnTo>
                <a:lnTo>
                  <a:pt x="4371633" y="4114800"/>
                </a:lnTo>
                <a:lnTo>
                  <a:pt x="0" y="411480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Freeform 8"/>
          <p:cNvSpPr/>
          <p:nvPr/>
        </p:nvSpPr>
        <p:spPr>
          <a:xfrm rot="345106">
            <a:off x="-1171621" y="7508120"/>
            <a:ext cx="4296173" cy="4206669"/>
          </a:xfrm>
          <a:custGeom>
            <a:avLst/>
            <a:gdLst/>
            <a:ahLst/>
            <a:cxnLst/>
            <a:rect l="l" t="t" r="r" b="b"/>
            <a:pathLst>
              <a:path w="4296173" h="4206669">
                <a:moveTo>
                  <a:pt x="0" y="0"/>
                </a:moveTo>
                <a:lnTo>
                  <a:pt x="4296173" y="0"/>
                </a:lnTo>
                <a:lnTo>
                  <a:pt x="4296173" y="4206669"/>
                </a:lnTo>
                <a:lnTo>
                  <a:pt x="0" y="420666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0" name="Freeform 10"/>
          <p:cNvSpPr/>
          <p:nvPr/>
        </p:nvSpPr>
        <p:spPr>
          <a:xfrm rot="-10800000">
            <a:off x="14424111" y="7864743"/>
            <a:ext cx="4346405" cy="3493423"/>
          </a:xfrm>
          <a:custGeom>
            <a:avLst/>
            <a:gdLst/>
            <a:ahLst/>
            <a:cxnLst/>
            <a:rect l="l" t="t" r="r" b="b"/>
            <a:pathLst>
              <a:path w="4346405" h="3493423">
                <a:moveTo>
                  <a:pt x="0" y="0"/>
                </a:moveTo>
                <a:lnTo>
                  <a:pt x="4346405" y="0"/>
                </a:lnTo>
                <a:lnTo>
                  <a:pt x="4346405" y="3493423"/>
                </a:lnTo>
                <a:lnTo>
                  <a:pt x="0" y="3493423"/>
                </a:lnTo>
                <a:lnTo>
                  <a:pt x="0" y="0"/>
                </a:lnTo>
                <a:close/>
              </a:path>
            </a:pathLst>
          </a:custGeom>
          <a:blipFill>
            <a:blip r:embed="rId11">
              <a:extLst>
                <a:ext uri="{96DAC541-7B7A-43D3-8B79-37D633B846F1}">
                  <asvg:svgBlip xmlns:asvg="http://schemas.microsoft.com/office/drawing/2016/SVG/main" xmlns="" r:embed="rId14"/>
                </a:ext>
              </a:extLst>
            </a:blip>
            <a:stretch>
              <a:fillRect/>
            </a:stretch>
          </a:blipFill>
        </p:spPr>
      </p:sp>
      <p:pic>
        <p:nvPicPr>
          <p:cNvPr id="12" name="圖片 11" descr="畫面剪輯"/>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074933" y="952500"/>
            <a:ext cx="10082657" cy="7711989"/>
          </a:xfrm>
          <a:prstGeom prst="rect">
            <a:avLst/>
          </a:prstGeom>
        </p:spPr>
      </p:pic>
      <p:pic>
        <p:nvPicPr>
          <p:cNvPr id="5" name="圖片 4" descr="畫面剪輯"/>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074933" y="952501"/>
            <a:ext cx="10082657" cy="7711988"/>
          </a:xfrm>
          <a:prstGeom prst="rect">
            <a:avLst/>
          </a:prstGeom>
        </p:spPr>
      </p:pic>
    </p:spTree>
    <p:extLst>
      <p:ext uri="{BB962C8B-B14F-4D97-AF65-F5344CB8AC3E}">
        <p14:creationId xmlns:p14="http://schemas.microsoft.com/office/powerpoint/2010/main" val="15565248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4" name="Freeform 4"/>
          <p:cNvSpPr/>
          <p:nvPr/>
        </p:nvSpPr>
        <p:spPr>
          <a:xfrm rot="-7425764">
            <a:off x="13330490" y="-1272249"/>
            <a:ext cx="6389240" cy="5981926"/>
          </a:xfrm>
          <a:custGeom>
            <a:avLst/>
            <a:gdLst/>
            <a:ahLst/>
            <a:cxnLst/>
            <a:rect l="l" t="t" r="r" b="b"/>
            <a:pathLst>
              <a:path w="6389240" h="5981926">
                <a:moveTo>
                  <a:pt x="0" y="0"/>
                </a:moveTo>
                <a:lnTo>
                  <a:pt x="6389240" y="0"/>
                </a:lnTo>
                <a:lnTo>
                  <a:pt x="6389240" y="5981926"/>
                </a:lnTo>
                <a:lnTo>
                  <a:pt x="0" y="598192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12894174" y="-1408509"/>
            <a:ext cx="3382228" cy="3382228"/>
          </a:xfrm>
          <a:custGeom>
            <a:avLst/>
            <a:gdLst/>
            <a:ahLst/>
            <a:cxnLst/>
            <a:rect l="l" t="t" r="r" b="b"/>
            <a:pathLst>
              <a:path w="3382228" h="3382228">
                <a:moveTo>
                  <a:pt x="0" y="0"/>
                </a:moveTo>
                <a:lnTo>
                  <a:pt x="3382228" y="0"/>
                </a:lnTo>
                <a:lnTo>
                  <a:pt x="3382228" y="3382228"/>
                </a:lnTo>
                <a:lnTo>
                  <a:pt x="0" y="338222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5237904" y="7200900"/>
            <a:ext cx="4042791" cy="4114800"/>
          </a:xfrm>
          <a:custGeom>
            <a:avLst/>
            <a:gdLst/>
            <a:ahLst/>
            <a:cxnLst/>
            <a:rect l="l" t="t" r="r" b="b"/>
            <a:pathLst>
              <a:path w="4042791" h="4114800">
                <a:moveTo>
                  <a:pt x="0" y="0"/>
                </a:moveTo>
                <a:lnTo>
                  <a:pt x="4042792" y="0"/>
                </a:lnTo>
                <a:lnTo>
                  <a:pt x="4042792"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rot="1691598">
            <a:off x="-172091" y="-548587"/>
            <a:ext cx="1816164" cy="2695606"/>
          </a:xfrm>
          <a:custGeom>
            <a:avLst/>
            <a:gdLst/>
            <a:ahLst/>
            <a:cxnLst/>
            <a:rect l="l" t="t" r="r" b="b"/>
            <a:pathLst>
              <a:path w="1816164" h="2695606">
                <a:moveTo>
                  <a:pt x="0" y="0"/>
                </a:moveTo>
                <a:lnTo>
                  <a:pt x="1816164" y="0"/>
                </a:lnTo>
                <a:lnTo>
                  <a:pt x="1816164" y="2695606"/>
                </a:lnTo>
                <a:lnTo>
                  <a:pt x="0" y="269560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rot="-4955093">
            <a:off x="1066764" y="8145029"/>
            <a:ext cx="4355486" cy="5418957"/>
          </a:xfrm>
          <a:custGeom>
            <a:avLst/>
            <a:gdLst/>
            <a:ahLst/>
            <a:cxnLst/>
            <a:rect l="l" t="t" r="r" b="b"/>
            <a:pathLst>
              <a:path w="4355486" h="5418957">
                <a:moveTo>
                  <a:pt x="0" y="0"/>
                </a:moveTo>
                <a:lnTo>
                  <a:pt x="4355486" y="0"/>
                </a:lnTo>
                <a:lnTo>
                  <a:pt x="4355486" y="5418956"/>
                </a:lnTo>
                <a:lnTo>
                  <a:pt x="0" y="541895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a:off x="-1303331" y="8132132"/>
            <a:ext cx="2854391" cy="2722375"/>
          </a:xfrm>
          <a:custGeom>
            <a:avLst/>
            <a:gdLst/>
            <a:ahLst/>
            <a:cxnLst/>
            <a:rect l="l" t="t" r="r" b="b"/>
            <a:pathLst>
              <a:path w="2854391" h="2722375">
                <a:moveTo>
                  <a:pt x="0" y="0"/>
                </a:moveTo>
                <a:lnTo>
                  <a:pt x="2854391" y="0"/>
                </a:lnTo>
                <a:lnTo>
                  <a:pt x="2854391" y="2722375"/>
                </a:lnTo>
                <a:lnTo>
                  <a:pt x="0" y="2722375"/>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1" name="Freeform 11"/>
          <p:cNvSpPr/>
          <p:nvPr/>
        </p:nvSpPr>
        <p:spPr>
          <a:xfrm rot="1318730">
            <a:off x="14984812" y="2217260"/>
            <a:ext cx="1683162" cy="1965736"/>
          </a:xfrm>
          <a:custGeom>
            <a:avLst/>
            <a:gdLst/>
            <a:ahLst/>
            <a:cxnLst/>
            <a:rect l="l" t="t" r="r" b="b"/>
            <a:pathLst>
              <a:path w="1683162" h="1965736">
                <a:moveTo>
                  <a:pt x="0" y="0"/>
                </a:moveTo>
                <a:lnTo>
                  <a:pt x="1683162" y="0"/>
                </a:lnTo>
                <a:lnTo>
                  <a:pt x="1683162" y="1965737"/>
                </a:lnTo>
                <a:lnTo>
                  <a:pt x="0" y="1965737"/>
                </a:lnTo>
                <a:lnTo>
                  <a:pt x="0" y="0"/>
                </a:lnTo>
                <a:close/>
              </a:path>
            </a:pathLst>
          </a:custGeom>
          <a:blipFill>
            <a:blip r:embed="rId14">
              <a:extLst>
                <a:ext uri="{96DAC541-7B7A-43D3-8B79-37D633B846F1}">
                  <asvg:svgBlip xmlns:asvg="http://schemas.microsoft.com/office/drawing/2016/SVG/main" xmlns="" r:embed="rId17"/>
                </a:ext>
              </a:extLst>
            </a:blip>
            <a:stretch>
              <a:fillRect/>
            </a:stretch>
          </a:blipFill>
        </p:spPr>
      </p:sp>
      <p:sp>
        <p:nvSpPr>
          <p:cNvPr id="12" name="Freeform 13"/>
          <p:cNvSpPr/>
          <p:nvPr/>
        </p:nvSpPr>
        <p:spPr>
          <a:xfrm>
            <a:off x="14835727" y="4547859"/>
            <a:ext cx="5596587" cy="5295771"/>
          </a:xfrm>
          <a:custGeom>
            <a:avLst/>
            <a:gdLst/>
            <a:ahLst/>
            <a:cxnLst/>
            <a:rect l="l" t="t" r="r" b="b"/>
            <a:pathLst>
              <a:path w="5596587" h="5295771">
                <a:moveTo>
                  <a:pt x="0" y="0"/>
                </a:moveTo>
                <a:lnTo>
                  <a:pt x="5596587" y="0"/>
                </a:lnTo>
                <a:lnTo>
                  <a:pt x="5596587" y="5295770"/>
                </a:lnTo>
                <a:lnTo>
                  <a:pt x="0" y="5295770"/>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pic>
        <p:nvPicPr>
          <p:cNvPr id="13" name="圖片 12" descr="畫面剪輯"/>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753068" y="282605"/>
            <a:ext cx="10513807" cy="9763677"/>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4" name="Freeform 4"/>
          <p:cNvSpPr/>
          <p:nvPr/>
        </p:nvSpPr>
        <p:spPr>
          <a:xfrm rot="-7425764">
            <a:off x="13330490" y="-1272249"/>
            <a:ext cx="6389240" cy="5981926"/>
          </a:xfrm>
          <a:custGeom>
            <a:avLst/>
            <a:gdLst/>
            <a:ahLst/>
            <a:cxnLst/>
            <a:rect l="l" t="t" r="r" b="b"/>
            <a:pathLst>
              <a:path w="6389240" h="5981926">
                <a:moveTo>
                  <a:pt x="0" y="0"/>
                </a:moveTo>
                <a:lnTo>
                  <a:pt x="6389240" y="0"/>
                </a:lnTo>
                <a:lnTo>
                  <a:pt x="6389240" y="5981926"/>
                </a:lnTo>
                <a:lnTo>
                  <a:pt x="0" y="598192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12894174" y="-1408509"/>
            <a:ext cx="3382228" cy="3382228"/>
          </a:xfrm>
          <a:custGeom>
            <a:avLst/>
            <a:gdLst/>
            <a:ahLst/>
            <a:cxnLst/>
            <a:rect l="l" t="t" r="r" b="b"/>
            <a:pathLst>
              <a:path w="3382228" h="3382228">
                <a:moveTo>
                  <a:pt x="0" y="0"/>
                </a:moveTo>
                <a:lnTo>
                  <a:pt x="3382228" y="0"/>
                </a:lnTo>
                <a:lnTo>
                  <a:pt x="3382228" y="3382228"/>
                </a:lnTo>
                <a:lnTo>
                  <a:pt x="0" y="338222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5237904" y="7200900"/>
            <a:ext cx="4042791" cy="4114800"/>
          </a:xfrm>
          <a:custGeom>
            <a:avLst/>
            <a:gdLst/>
            <a:ahLst/>
            <a:cxnLst/>
            <a:rect l="l" t="t" r="r" b="b"/>
            <a:pathLst>
              <a:path w="4042791" h="4114800">
                <a:moveTo>
                  <a:pt x="0" y="0"/>
                </a:moveTo>
                <a:lnTo>
                  <a:pt x="4042792" y="0"/>
                </a:lnTo>
                <a:lnTo>
                  <a:pt x="4042792"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rot="1691598">
            <a:off x="-172091" y="-548587"/>
            <a:ext cx="1816164" cy="2695606"/>
          </a:xfrm>
          <a:custGeom>
            <a:avLst/>
            <a:gdLst/>
            <a:ahLst/>
            <a:cxnLst/>
            <a:rect l="l" t="t" r="r" b="b"/>
            <a:pathLst>
              <a:path w="1816164" h="2695606">
                <a:moveTo>
                  <a:pt x="0" y="0"/>
                </a:moveTo>
                <a:lnTo>
                  <a:pt x="1816164" y="0"/>
                </a:lnTo>
                <a:lnTo>
                  <a:pt x="1816164" y="2695606"/>
                </a:lnTo>
                <a:lnTo>
                  <a:pt x="0" y="269560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rot="-4955093">
            <a:off x="1066764" y="8145029"/>
            <a:ext cx="4355486" cy="5418957"/>
          </a:xfrm>
          <a:custGeom>
            <a:avLst/>
            <a:gdLst/>
            <a:ahLst/>
            <a:cxnLst/>
            <a:rect l="l" t="t" r="r" b="b"/>
            <a:pathLst>
              <a:path w="4355486" h="5418957">
                <a:moveTo>
                  <a:pt x="0" y="0"/>
                </a:moveTo>
                <a:lnTo>
                  <a:pt x="4355486" y="0"/>
                </a:lnTo>
                <a:lnTo>
                  <a:pt x="4355486" y="5418956"/>
                </a:lnTo>
                <a:lnTo>
                  <a:pt x="0" y="541895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a:off x="-1303331" y="8132132"/>
            <a:ext cx="2854391" cy="2722375"/>
          </a:xfrm>
          <a:custGeom>
            <a:avLst/>
            <a:gdLst/>
            <a:ahLst/>
            <a:cxnLst/>
            <a:rect l="l" t="t" r="r" b="b"/>
            <a:pathLst>
              <a:path w="2854391" h="2722375">
                <a:moveTo>
                  <a:pt x="0" y="0"/>
                </a:moveTo>
                <a:lnTo>
                  <a:pt x="2854391" y="0"/>
                </a:lnTo>
                <a:lnTo>
                  <a:pt x="2854391" y="2722375"/>
                </a:lnTo>
                <a:lnTo>
                  <a:pt x="0" y="2722375"/>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1" name="Freeform 11"/>
          <p:cNvSpPr/>
          <p:nvPr/>
        </p:nvSpPr>
        <p:spPr>
          <a:xfrm rot="1318730">
            <a:off x="14984812" y="2217260"/>
            <a:ext cx="1683162" cy="1965736"/>
          </a:xfrm>
          <a:custGeom>
            <a:avLst/>
            <a:gdLst/>
            <a:ahLst/>
            <a:cxnLst/>
            <a:rect l="l" t="t" r="r" b="b"/>
            <a:pathLst>
              <a:path w="1683162" h="1965736">
                <a:moveTo>
                  <a:pt x="0" y="0"/>
                </a:moveTo>
                <a:lnTo>
                  <a:pt x="1683162" y="0"/>
                </a:lnTo>
                <a:lnTo>
                  <a:pt x="1683162" y="1965737"/>
                </a:lnTo>
                <a:lnTo>
                  <a:pt x="0" y="1965737"/>
                </a:lnTo>
                <a:lnTo>
                  <a:pt x="0" y="0"/>
                </a:lnTo>
                <a:close/>
              </a:path>
            </a:pathLst>
          </a:custGeom>
          <a:blipFill>
            <a:blip r:embed="rId14">
              <a:extLst>
                <a:ext uri="{96DAC541-7B7A-43D3-8B79-37D633B846F1}">
                  <asvg:svgBlip xmlns:asvg="http://schemas.microsoft.com/office/drawing/2016/SVG/main" xmlns="" r:embed="rId17"/>
                </a:ext>
              </a:extLst>
            </a:blip>
            <a:stretch>
              <a:fillRect/>
            </a:stretch>
          </a:blipFill>
        </p:spPr>
      </p:sp>
      <p:sp>
        <p:nvSpPr>
          <p:cNvPr id="14" name="內容版面配置區 2">
            <a:extLst>
              <a:ext uri="{FF2B5EF4-FFF2-40B4-BE49-F238E27FC236}">
                <a16:creationId xmlns:a16="http://schemas.microsoft.com/office/drawing/2014/main" id="{263396D2-CD45-0277-F603-E35FA9E653FB}"/>
              </a:ext>
            </a:extLst>
          </p:cNvPr>
          <p:cNvSpPr txBox="1">
            <a:spLocks/>
          </p:cNvSpPr>
          <p:nvPr/>
        </p:nvSpPr>
        <p:spPr>
          <a:xfrm>
            <a:off x="3226412" y="1485638"/>
            <a:ext cx="11555340" cy="6417243"/>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zh-TW" altLang="en-US" sz="4000" dirty="0" smtClean="0"/>
              <a:t>一、學生輔導諮詢</a:t>
            </a:r>
            <a:r>
              <a:rPr lang="en-US" altLang="zh-TW" sz="4000" dirty="0" smtClean="0"/>
              <a:t>(</a:t>
            </a:r>
            <a:r>
              <a:rPr lang="zh-TW" altLang="en-US" sz="4000" b="1" dirty="0" smtClean="0">
                <a:solidFill>
                  <a:srgbClr val="0070C0"/>
                </a:solidFill>
              </a:rPr>
              <a:t>親師生安居樂業</a:t>
            </a:r>
            <a:r>
              <a:rPr lang="en-US" altLang="zh-TW" sz="4000" dirty="0" smtClean="0"/>
              <a:t>)</a:t>
            </a:r>
          </a:p>
          <a:p>
            <a:pPr marL="0" indent="0">
              <a:buFont typeface="Arial" pitchFamily="34" charset="0"/>
              <a:buNone/>
            </a:pPr>
            <a:r>
              <a:rPr lang="en-US" altLang="zh-TW" sz="4000" dirty="0" smtClean="0"/>
              <a:t>1.</a:t>
            </a:r>
            <a:r>
              <a:rPr lang="zh-TW" altLang="en-US" sz="4000" dirty="0" smtClean="0"/>
              <a:t>輔導諮詢服務流程圖</a:t>
            </a:r>
            <a:endParaRPr lang="en-US" altLang="zh-TW" sz="4000" dirty="0" smtClean="0"/>
          </a:p>
          <a:p>
            <a:pPr marL="0" indent="0">
              <a:buFont typeface="Arial" pitchFamily="34" charset="0"/>
              <a:buNone/>
            </a:pPr>
            <a:r>
              <a:rPr lang="en-US" altLang="zh-TW" sz="4000" dirty="0" smtClean="0"/>
              <a:t>2.</a:t>
            </a:r>
            <a:r>
              <a:rPr lang="zh-TW" altLang="en-US" sz="4000" dirty="0" smtClean="0"/>
              <a:t>學生輔導轉介申請表</a:t>
            </a:r>
            <a:r>
              <a:rPr lang="en-US" altLang="zh-TW" sz="4000" dirty="0" smtClean="0"/>
              <a:t>(</a:t>
            </a:r>
            <a:r>
              <a:rPr lang="zh-TW" altLang="en-US" sz="4000" dirty="0" smtClean="0"/>
              <a:t>一般用、行政用</a:t>
            </a:r>
            <a:r>
              <a:rPr lang="en-US" altLang="zh-TW" sz="4000" dirty="0" smtClean="0"/>
              <a:t>)</a:t>
            </a:r>
          </a:p>
          <a:p>
            <a:pPr marL="0" indent="0">
              <a:buFont typeface="Arial" pitchFamily="34" charset="0"/>
              <a:buNone/>
            </a:pPr>
            <a:r>
              <a:rPr lang="en-US" altLang="zh-TW" sz="4000" dirty="0" smtClean="0"/>
              <a:t>3.</a:t>
            </a:r>
            <a:r>
              <a:rPr lang="zh-TW" altLang="en-US" sz="4000" dirty="0" smtClean="0"/>
              <a:t>家長</a:t>
            </a:r>
            <a:r>
              <a:rPr lang="zh-TW" altLang="en-US" sz="4000" dirty="0"/>
              <a:t>知情</a:t>
            </a:r>
            <a:r>
              <a:rPr lang="zh-TW" altLang="en-US" sz="4000" dirty="0" smtClean="0"/>
              <a:t>書</a:t>
            </a:r>
            <a:endParaRPr lang="en-US" altLang="zh-TW" sz="4000" dirty="0" smtClean="0"/>
          </a:p>
          <a:p>
            <a:pPr marL="0" indent="0">
              <a:buFont typeface="Arial" pitchFamily="34" charset="0"/>
              <a:buNone/>
            </a:pPr>
            <a:r>
              <a:rPr lang="en-US" altLang="zh-TW" sz="4000" dirty="0" smtClean="0"/>
              <a:t>4.</a:t>
            </a:r>
            <a:r>
              <a:rPr lang="zh-TW" altLang="en-US" sz="4000" dirty="0" smtClean="0"/>
              <a:t>班級團輔申請表</a:t>
            </a:r>
            <a:endParaRPr lang="en-US" altLang="zh-TW" sz="4000" dirty="0" smtClean="0"/>
          </a:p>
          <a:p>
            <a:pPr marL="0" indent="0">
              <a:buFont typeface="Arial" pitchFamily="34" charset="0"/>
              <a:buNone/>
            </a:pPr>
            <a:r>
              <a:rPr lang="en-US" altLang="zh-TW" sz="4000" dirty="0" smtClean="0"/>
              <a:t>5.</a:t>
            </a:r>
            <a:r>
              <a:rPr lang="zh-TW" altLang="en-US" sz="4000" dirty="0" smtClean="0"/>
              <a:t>個案學生處遇措施</a:t>
            </a:r>
            <a:endParaRPr lang="en-US" altLang="zh-TW" sz="4000" dirty="0" smtClean="0"/>
          </a:p>
          <a:p>
            <a:pPr marL="0" indent="0">
              <a:buFont typeface="Arial" pitchFamily="34" charset="0"/>
              <a:buNone/>
            </a:pPr>
            <a:r>
              <a:rPr lang="zh-TW" altLang="en-US" sz="4000" dirty="0" smtClean="0"/>
              <a:t>二、教師諮商輔導</a:t>
            </a:r>
            <a:r>
              <a:rPr lang="zh-TW" altLang="en-US" sz="4000" b="1" dirty="0" smtClean="0">
                <a:solidFill>
                  <a:srgbClr val="FF0000"/>
                </a:solidFill>
                <a:latin typeface="新細明體"/>
                <a:ea typeface="新細明體"/>
              </a:rPr>
              <a:t>（每人每年可使用</a:t>
            </a:r>
            <a:r>
              <a:rPr lang="en-US" altLang="zh-TW" sz="4000" b="1" dirty="0" smtClean="0">
                <a:solidFill>
                  <a:srgbClr val="FF0000"/>
                </a:solidFill>
                <a:latin typeface="新細明體"/>
                <a:ea typeface="新細明體"/>
              </a:rPr>
              <a:t>3-6</a:t>
            </a:r>
            <a:r>
              <a:rPr lang="zh-TW" altLang="en-US" sz="4000" b="1" dirty="0" smtClean="0">
                <a:solidFill>
                  <a:srgbClr val="FF0000"/>
                </a:solidFill>
                <a:latin typeface="新細明體"/>
                <a:ea typeface="新細明體"/>
              </a:rPr>
              <a:t>次免費諮商）</a:t>
            </a:r>
            <a:endParaRPr lang="en-US" altLang="zh-TW" sz="4000" b="1" dirty="0" smtClean="0">
              <a:solidFill>
                <a:srgbClr val="FF0000"/>
              </a:solidFill>
            </a:endParaRPr>
          </a:p>
          <a:p>
            <a:pPr marL="0" indent="0">
              <a:buFont typeface="Arial" pitchFamily="34" charset="0"/>
              <a:buNone/>
            </a:pPr>
            <a:r>
              <a:rPr lang="en-US" altLang="zh-TW" sz="4000" dirty="0" smtClean="0"/>
              <a:t>1.</a:t>
            </a:r>
            <a:r>
              <a:rPr lang="zh-TW" altLang="en-US" sz="4000" dirty="0" smtClean="0"/>
              <a:t>諮商輔導支持中心簡介</a:t>
            </a:r>
            <a:endParaRPr lang="en-US" altLang="zh-TW" sz="4000" dirty="0" smtClean="0"/>
          </a:p>
          <a:p>
            <a:pPr marL="0" indent="0">
              <a:buFont typeface="Arial" pitchFamily="34" charset="0"/>
              <a:buNone/>
            </a:pPr>
            <a:r>
              <a:rPr lang="en-US" altLang="zh-TW" sz="4000" dirty="0" smtClean="0"/>
              <a:t>2.</a:t>
            </a:r>
            <a:r>
              <a:rPr lang="zh-TW" altLang="en-US" sz="4000" dirty="0" smtClean="0"/>
              <a:t>諮商輔導法規 </a:t>
            </a:r>
            <a:endParaRPr lang="en-US" altLang="zh-TW" sz="4000" dirty="0" smtClean="0"/>
          </a:p>
          <a:p>
            <a:pPr marL="0" indent="0">
              <a:buFont typeface="Arial" pitchFamily="34" charset="0"/>
              <a:buNone/>
            </a:pPr>
            <a:r>
              <a:rPr lang="en-US" altLang="zh-TW" sz="4000" dirty="0" smtClean="0"/>
              <a:t>3.</a:t>
            </a:r>
            <a:r>
              <a:rPr lang="zh-TW" altLang="en-US" sz="4000" dirty="0" smtClean="0"/>
              <a:t>諮商輔導支持服務及文宣</a:t>
            </a:r>
            <a:endParaRPr lang="en-US" altLang="zh-TW" sz="4000" dirty="0"/>
          </a:p>
        </p:txBody>
      </p:sp>
      <p:sp>
        <p:nvSpPr>
          <p:cNvPr id="15" name="矩形 14"/>
          <p:cNvSpPr/>
          <p:nvPr/>
        </p:nvSpPr>
        <p:spPr>
          <a:xfrm>
            <a:off x="11352841" y="6627482"/>
            <a:ext cx="3886200" cy="1200329"/>
          </a:xfrm>
          <a:prstGeom prst="rect">
            <a:avLst/>
          </a:prstGeom>
        </p:spPr>
        <p:txBody>
          <a:bodyPr wrap="square">
            <a:spAutoFit/>
          </a:bodyPr>
          <a:lstStyle/>
          <a:p>
            <a:r>
              <a:rPr lang="en-US" altLang="zh-TW" sz="3600" dirty="0">
                <a:solidFill>
                  <a:srgbClr val="FF0000"/>
                </a:solidFill>
              </a:rPr>
              <a:t>15-45</a:t>
            </a:r>
            <a:r>
              <a:rPr lang="zh-TW" altLang="en-US" sz="3600" dirty="0">
                <a:solidFill>
                  <a:srgbClr val="FF0000"/>
                </a:solidFill>
              </a:rPr>
              <a:t>歲青壯世代心理健康支持方案</a:t>
            </a:r>
          </a:p>
        </p:txBody>
      </p:sp>
      <p:sp>
        <p:nvSpPr>
          <p:cNvPr id="16" name="標題 1">
            <a:extLst>
              <a:ext uri="{FF2B5EF4-FFF2-40B4-BE49-F238E27FC236}">
                <a16:creationId xmlns:a16="http://schemas.microsoft.com/office/drawing/2014/main" id="{097227A1-D662-90FB-54A1-DF6A24CABF29}"/>
              </a:ext>
            </a:extLst>
          </p:cNvPr>
          <p:cNvSpPr txBox="1">
            <a:spLocks/>
          </p:cNvSpPr>
          <p:nvPr/>
        </p:nvSpPr>
        <p:spPr>
          <a:xfrm>
            <a:off x="1219200" y="349332"/>
            <a:ext cx="8623882" cy="1524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dirty="0" smtClean="0">
                <a:solidFill>
                  <a:srgbClr val="FF0000"/>
                </a:solidFill>
              </a:rPr>
              <a:t>師生相關輔導諮詢服務說明</a:t>
            </a:r>
            <a:endParaRPr lang="zh-TW" altLang="en-US" sz="1800" dirty="0">
              <a:solidFill>
                <a:srgbClr val="FF0000"/>
              </a:solidFill>
            </a:endParaRPr>
          </a:p>
        </p:txBody>
      </p:sp>
    </p:spTree>
    <p:extLst>
      <p:ext uri="{BB962C8B-B14F-4D97-AF65-F5344CB8AC3E}">
        <p14:creationId xmlns:p14="http://schemas.microsoft.com/office/powerpoint/2010/main" val="24241981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4" name="Freeform 4"/>
          <p:cNvSpPr/>
          <p:nvPr/>
        </p:nvSpPr>
        <p:spPr>
          <a:xfrm rot="-7425764">
            <a:off x="13330490" y="-1272249"/>
            <a:ext cx="6389240" cy="5981926"/>
          </a:xfrm>
          <a:custGeom>
            <a:avLst/>
            <a:gdLst/>
            <a:ahLst/>
            <a:cxnLst/>
            <a:rect l="l" t="t" r="r" b="b"/>
            <a:pathLst>
              <a:path w="6389240" h="5981926">
                <a:moveTo>
                  <a:pt x="0" y="0"/>
                </a:moveTo>
                <a:lnTo>
                  <a:pt x="6389240" y="0"/>
                </a:lnTo>
                <a:lnTo>
                  <a:pt x="6389240" y="5981926"/>
                </a:lnTo>
                <a:lnTo>
                  <a:pt x="0" y="598192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12894174" y="-1408509"/>
            <a:ext cx="3382228" cy="3382228"/>
          </a:xfrm>
          <a:custGeom>
            <a:avLst/>
            <a:gdLst/>
            <a:ahLst/>
            <a:cxnLst/>
            <a:rect l="l" t="t" r="r" b="b"/>
            <a:pathLst>
              <a:path w="3382228" h="3382228">
                <a:moveTo>
                  <a:pt x="0" y="0"/>
                </a:moveTo>
                <a:lnTo>
                  <a:pt x="3382228" y="0"/>
                </a:lnTo>
                <a:lnTo>
                  <a:pt x="3382228" y="3382228"/>
                </a:lnTo>
                <a:lnTo>
                  <a:pt x="0" y="338222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5237904" y="7200900"/>
            <a:ext cx="4042791" cy="4114800"/>
          </a:xfrm>
          <a:custGeom>
            <a:avLst/>
            <a:gdLst/>
            <a:ahLst/>
            <a:cxnLst/>
            <a:rect l="l" t="t" r="r" b="b"/>
            <a:pathLst>
              <a:path w="4042791" h="4114800">
                <a:moveTo>
                  <a:pt x="0" y="0"/>
                </a:moveTo>
                <a:lnTo>
                  <a:pt x="4042792" y="0"/>
                </a:lnTo>
                <a:lnTo>
                  <a:pt x="4042792"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rot="1691598">
            <a:off x="-172091" y="-548587"/>
            <a:ext cx="1816164" cy="2695606"/>
          </a:xfrm>
          <a:custGeom>
            <a:avLst/>
            <a:gdLst/>
            <a:ahLst/>
            <a:cxnLst/>
            <a:rect l="l" t="t" r="r" b="b"/>
            <a:pathLst>
              <a:path w="1816164" h="2695606">
                <a:moveTo>
                  <a:pt x="0" y="0"/>
                </a:moveTo>
                <a:lnTo>
                  <a:pt x="1816164" y="0"/>
                </a:lnTo>
                <a:lnTo>
                  <a:pt x="1816164" y="2695606"/>
                </a:lnTo>
                <a:lnTo>
                  <a:pt x="0" y="269560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rot="-4955093">
            <a:off x="1066764" y="8145029"/>
            <a:ext cx="4355486" cy="5418957"/>
          </a:xfrm>
          <a:custGeom>
            <a:avLst/>
            <a:gdLst/>
            <a:ahLst/>
            <a:cxnLst/>
            <a:rect l="l" t="t" r="r" b="b"/>
            <a:pathLst>
              <a:path w="4355486" h="5418957">
                <a:moveTo>
                  <a:pt x="0" y="0"/>
                </a:moveTo>
                <a:lnTo>
                  <a:pt x="4355486" y="0"/>
                </a:lnTo>
                <a:lnTo>
                  <a:pt x="4355486" y="5418956"/>
                </a:lnTo>
                <a:lnTo>
                  <a:pt x="0" y="541895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a:off x="-1303331" y="8132132"/>
            <a:ext cx="2854391" cy="2722375"/>
          </a:xfrm>
          <a:custGeom>
            <a:avLst/>
            <a:gdLst/>
            <a:ahLst/>
            <a:cxnLst/>
            <a:rect l="l" t="t" r="r" b="b"/>
            <a:pathLst>
              <a:path w="2854391" h="2722375">
                <a:moveTo>
                  <a:pt x="0" y="0"/>
                </a:moveTo>
                <a:lnTo>
                  <a:pt x="2854391" y="0"/>
                </a:lnTo>
                <a:lnTo>
                  <a:pt x="2854391" y="2722375"/>
                </a:lnTo>
                <a:lnTo>
                  <a:pt x="0" y="2722375"/>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1" name="Freeform 11"/>
          <p:cNvSpPr/>
          <p:nvPr/>
        </p:nvSpPr>
        <p:spPr>
          <a:xfrm rot="1318730">
            <a:off x="14984812" y="2217260"/>
            <a:ext cx="1683162" cy="1965736"/>
          </a:xfrm>
          <a:custGeom>
            <a:avLst/>
            <a:gdLst/>
            <a:ahLst/>
            <a:cxnLst/>
            <a:rect l="l" t="t" r="r" b="b"/>
            <a:pathLst>
              <a:path w="1683162" h="1965736">
                <a:moveTo>
                  <a:pt x="0" y="0"/>
                </a:moveTo>
                <a:lnTo>
                  <a:pt x="1683162" y="0"/>
                </a:lnTo>
                <a:lnTo>
                  <a:pt x="1683162" y="1965737"/>
                </a:lnTo>
                <a:lnTo>
                  <a:pt x="0" y="1965737"/>
                </a:lnTo>
                <a:lnTo>
                  <a:pt x="0" y="0"/>
                </a:lnTo>
                <a:close/>
              </a:path>
            </a:pathLst>
          </a:custGeom>
          <a:blipFill>
            <a:blip r:embed="rId14">
              <a:extLst>
                <a:ext uri="{96DAC541-7B7A-43D3-8B79-37D633B846F1}">
                  <asvg:svgBlip xmlns:asvg="http://schemas.microsoft.com/office/drawing/2016/SVG/main" xmlns="" r:embed="rId17"/>
                </a:ext>
              </a:extLst>
            </a:blip>
            <a:stretch>
              <a:fillRect/>
            </a:stretch>
          </a:blipFill>
        </p:spPr>
      </p:sp>
      <p:sp>
        <p:nvSpPr>
          <p:cNvPr id="14" name="內容版面配置區 2"/>
          <p:cNvSpPr txBox="1">
            <a:spLocks/>
          </p:cNvSpPr>
          <p:nvPr/>
        </p:nvSpPr>
        <p:spPr>
          <a:xfrm>
            <a:off x="2653106" y="1316293"/>
            <a:ext cx="12025018" cy="376767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altLang="zh-TW" sz="4800" dirty="0" smtClean="0"/>
              <a:t>1.</a:t>
            </a:r>
            <a:r>
              <a:rPr lang="zh-TW" altLang="en-US" sz="4800" dirty="0" smtClean="0"/>
              <a:t>網路媒體不當自殺內容申訴平臺</a:t>
            </a:r>
            <a:endParaRPr lang="en-US" altLang="zh-TW" sz="4800" dirty="0" smtClean="0"/>
          </a:p>
          <a:p>
            <a:pPr marL="0" indent="0">
              <a:buFont typeface="Arial" pitchFamily="34" charset="0"/>
              <a:buNone/>
            </a:pPr>
            <a:r>
              <a:rPr lang="en-US" altLang="zh-TW" sz="4800" dirty="0" smtClean="0">
                <a:hlinkClick r:id="rId18"/>
              </a:rPr>
              <a:t>https://</a:t>
            </a:r>
            <a:r>
              <a:rPr lang="en-US" altLang="zh-TW" sz="4800" dirty="0" err="1" smtClean="0">
                <a:hlinkClick r:id="rId18"/>
              </a:rPr>
              <a:t>msp-appeal.org.tw</a:t>
            </a:r>
            <a:r>
              <a:rPr lang="en-US" altLang="zh-TW" sz="4800" dirty="0" smtClean="0">
                <a:hlinkClick r:id="rId18"/>
              </a:rPr>
              <a:t>/</a:t>
            </a:r>
            <a:endParaRPr lang="en-US" altLang="zh-TW" sz="4800" dirty="0" smtClean="0"/>
          </a:p>
          <a:p>
            <a:pPr marL="0" indent="0">
              <a:buFont typeface="Arial" pitchFamily="34" charset="0"/>
              <a:buNone/>
            </a:pPr>
            <a:endParaRPr lang="en-US" altLang="zh-TW" sz="4800" dirty="0" smtClean="0"/>
          </a:p>
          <a:p>
            <a:pPr marL="0" indent="0">
              <a:buFont typeface="Arial" pitchFamily="34" charset="0"/>
              <a:buNone/>
            </a:pPr>
            <a:r>
              <a:rPr lang="en-US" altLang="zh-TW" sz="4800" dirty="0" smtClean="0"/>
              <a:t>2.</a:t>
            </a:r>
            <a:r>
              <a:rPr lang="zh-TW" altLang="en-US" sz="4800" dirty="0" smtClean="0"/>
              <a:t>衛生福利部心理健康司</a:t>
            </a:r>
            <a:endParaRPr lang="en-US" altLang="zh-TW" sz="4800" dirty="0" smtClean="0"/>
          </a:p>
          <a:p>
            <a:pPr marL="0" indent="0">
              <a:buFont typeface="Arial" pitchFamily="34" charset="0"/>
              <a:buNone/>
            </a:pPr>
            <a:r>
              <a:rPr lang="zh-TW" altLang="en-US" sz="4800" dirty="0" smtClean="0"/>
              <a:t>自殺意念者服務及轉銜流程暨資源盤點手冊</a:t>
            </a:r>
            <a:endParaRPr lang="en-US" altLang="zh-TW" sz="4800" dirty="0" smtClean="0"/>
          </a:p>
          <a:p>
            <a:pPr marL="0" indent="0">
              <a:buFont typeface="Arial" pitchFamily="34" charset="0"/>
              <a:buNone/>
            </a:pPr>
            <a:r>
              <a:rPr lang="en-US" altLang="zh-TW" sz="4800" dirty="0" smtClean="0">
                <a:hlinkClick r:id="rId19"/>
              </a:rPr>
              <a:t>https://</a:t>
            </a:r>
            <a:r>
              <a:rPr lang="en-US" altLang="zh-TW" sz="4800" dirty="0" err="1" smtClean="0">
                <a:hlinkClick r:id="rId19"/>
              </a:rPr>
              <a:t>dep.mohw.gov.tw</a:t>
            </a:r>
            <a:r>
              <a:rPr lang="en-US" altLang="zh-TW" sz="4800" dirty="0" smtClean="0">
                <a:hlinkClick r:id="rId19"/>
              </a:rPr>
              <a:t>/</a:t>
            </a:r>
            <a:r>
              <a:rPr lang="en-US" altLang="zh-TW" sz="4800" dirty="0" err="1" smtClean="0">
                <a:hlinkClick r:id="rId19"/>
              </a:rPr>
              <a:t>DOMHAOH</a:t>
            </a:r>
            <a:r>
              <a:rPr lang="en-US" altLang="zh-TW" sz="4800" dirty="0" smtClean="0">
                <a:hlinkClick r:id="rId19"/>
              </a:rPr>
              <a:t>/</a:t>
            </a:r>
            <a:r>
              <a:rPr lang="en-US" altLang="zh-TW" sz="4800" dirty="0" err="1" smtClean="0">
                <a:hlinkClick r:id="rId19"/>
              </a:rPr>
              <a:t>cp</a:t>
            </a:r>
            <a:r>
              <a:rPr lang="en-US" altLang="zh-TW" sz="4800" dirty="0" smtClean="0">
                <a:hlinkClick r:id="rId19"/>
              </a:rPr>
              <a:t>-4902-58377-</a:t>
            </a:r>
            <a:r>
              <a:rPr lang="en-US" altLang="zh-TW" sz="4800" dirty="0" err="1" smtClean="0">
                <a:hlinkClick r:id="rId19"/>
              </a:rPr>
              <a:t>107.html</a:t>
            </a:r>
            <a:endParaRPr lang="en-US" altLang="zh-TW" sz="4800" dirty="0" smtClean="0"/>
          </a:p>
          <a:p>
            <a:pPr marL="0" indent="0">
              <a:buFont typeface="Arial" pitchFamily="34" charset="0"/>
              <a:buNone/>
            </a:pPr>
            <a:endParaRPr lang="zh-TW" altLang="en-US" dirty="0"/>
          </a:p>
        </p:txBody>
      </p:sp>
    </p:spTree>
    <p:extLst>
      <p:ext uri="{BB962C8B-B14F-4D97-AF65-F5344CB8AC3E}">
        <p14:creationId xmlns:p14="http://schemas.microsoft.com/office/powerpoint/2010/main" val="3159830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rot="959250">
            <a:off x="15666508" y="7120271"/>
            <a:ext cx="2906497" cy="3134634"/>
          </a:xfrm>
          <a:custGeom>
            <a:avLst/>
            <a:gdLst/>
            <a:ahLst/>
            <a:cxnLst/>
            <a:rect l="l" t="t" r="r" b="b"/>
            <a:pathLst>
              <a:path w="3337777" h="3729359">
                <a:moveTo>
                  <a:pt x="0" y="0"/>
                </a:moveTo>
                <a:lnTo>
                  <a:pt x="3337776" y="0"/>
                </a:lnTo>
                <a:lnTo>
                  <a:pt x="3337776" y="3729359"/>
                </a:lnTo>
                <a:lnTo>
                  <a:pt x="0" y="372935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rot="5400000">
            <a:off x="14878049" y="361951"/>
            <a:ext cx="3771900" cy="3048000"/>
          </a:xfrm>
          <a:custGeom>
            <a:avLst/>
            <a:gdLst/>
            <a:ahLst/>
            <a:cxnLst/>
            <a:rect l="l" t="t" r="r" b="b"/>
            <a:pathLst>
              <a:path w="4346405" h="3493423">
                <a:moveTo>
                  <a:pt x="0" y="0"/>
                </a:moveTo>
                <a:lnTo>
                  <a:pt x="4346405" y="0"/>
                </a:lnTo>
                <a:lnTo>
                  <a:pt x="4346405" y="3493423"/>
                </a:lnTo>
                <a:lnTo>
                  <a:pt x="0" y="349342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rot="345106">
            <a:off x="-837580" y="7855191"/>
            <a:ext cx="3282092" cy="3084260"/>
          </a:xfrm>
          <a:custGeom>
            <a:avLst/>
            <a:gdLst/>
            <a:ahLst/>
            <a:cxnLst/>
            <a:rect l="l" t="t" r="r" b="b"/>
            <a:pathLst>
              <a:path w="4296173" h="4206669">
                <a:moveTo>
                  <a:pt x="0" y="0"/>
                </a:moveTo>
                <a:lnTo>
                  <a:pt x="4296173" y="0"/>
                </a:lnTo>
                <a:lnTo>
                  <a:pt x="4296173" y="4206669"/>
                </a:lnTo>
                <a:lnTo>
                  <a:pt x="0" y="420666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6541289" y="-312902"/>
            <a:ext cx="2606662" cy="2486104"/>
          </a:xfrm>
          <a:custGeom>
            <a:avLst/>
            <a:gdLst/>
            <a:ahLst/>
            <a:cxnLst/>
            <a:rect l="l" t="t" r="r" b="b"/>
            <a:pathLst>
              <a:path w="2606662" h="2486104">
                <a:moveTo>
                  <a:pt x="0" y="0"/>
                </a:moveTo>
                <a:lnTo>
                  <a:pt x="2606662" y="0"/>
                </a:lnTo>
                <a:lnTo>
                  <a:pt x="2606662" y="2486104"/>
                </a:lnTo>
                <a:lnTo>
                  <a:pt x="0" y="248610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rot="2700000">
            <a:off x="-529184" y="-1384671"/>
            <a:ext cx="3485535" cy="3581796"/>
          </a:xfrm>
          <a:custGeom>
            <a:avLst/>
            <a:gdLst/>
            <a:ahLst/>
            <a:cxnLst/>
            <a:rect l="l" t="t" r="r" b="b"/>
            <a:pathLst>
              <a:path w="3485535" h="3581796">
                <a:moveTo>
                  <a:pt x="0" y="0"/>
                </a:moveTo>
                <a:lnTo>
                  <a:pt x="3485535" y="0"/>
                </a:lnTo>
                <a:lnTo>
                  <a:pt x="3485535" y="3581796"/>
                </a:lnTo>
                <a:lnTo>
                  <a:pt x="0" y="358179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rot="1318730">
            <a:off x="810192" y="8275690"/>
            <a:ext cx="1433232" cy="1350246"/>
          </a:xfrm>
          <a:custGeom>
            <a:avLst/>
            <a:gdLst/>
            <a:ahLst/>
            <a:cxnLst/>
            <a:rect l="l" t="t" r="r" b="b"/>
            <a:pathLst>
              <a:path w="1683162" h="1965736">
                <a:moveTo>
                  <a:pt x="0" y="0"/>
                </a:moveTo>
                <a:lnTo>
                  <a:pt x="1683162" y="0"/>
                </a:lnTo>
                <a:lnTo>
                  <a:pt x="1683162" y="1965736"/>
                </a:lnTo>
                <a:lnTo>
                  <a:pt x="0" y="1965736"/>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0" name="Freeform 10"/>
          <p:cNvSpPr/>
          <p:nvPr/>
        </p:nvSpPr>
        <p:spPr>
          <a:xfrm rot="4094010">
            <a:off x="2932133" y="-1784565"/>
            <a:ext cx="3307270" cy="4114800"/>
          </a:xfrm>
          <a:custGeom>
            <a:avLst/>
            <a:gdLst/>
            <a:ahLst/>
            <a:cxnLst/>
            <a:rect l="l" t="t" r="r" b="b"/>
            <a:pathLst>
              <a:path w="3307270" h="4114800">
                <a:moveTo>
                  <a:pt x="0" y="0"/>
                </a:moveTo>
                <a:lnTo>
                  <a:pt x="3307271" y="0"/>
                </a:lnTo>
                <a:lnTo>
                  <a:pt x="3307271" y="4114800"/>
                </a:lnTo>
                <a:lnTo>
                  <a:pt x="0" y="4114800"/>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2" name="Freeform 12"/>
          <p:cNvSpPr/>
          <p:nvPr/>
        </p:nvSpPr>
        <p:spPr>
          <a:xfrm rot="959250">
            <a:off x="15082454" y="1745045"/>
            <a:ext cx="1643275" cy="1836062"/>
          </a:xfrm>
          <a:custGeom>
            <a:avLst/>
            <a:gdLst/>
            <a:ahLst/>
            <a:cxnLst/>
            <a:rect l="l" t="t" r="r" b="b"/>
            <a:pathLst>
              <a:path w="1643275" h="1836062">
                <a:moveTo>
                  <a:pt x="0" y="0"/>
                </a:moveTo>
                <a:lnTo>
                  <a:pt x="1643275" y="0"/>
                </a:lnTo>
                <a:lnTo>
                  <a:pt x="1643275" y="1836061"/>
                </a:lnTo>
                <a:lnTo>
                  <a:pt x="0" y="183606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矩形 2"/>
          <p:cNvSpPr/>
          <p:nvPr/>
        </p:nvSpPr>
        <p:spPr>
          <a:xfrm>
            <a:off x="2702155" y="1702314"/>
            <a:ext cx="12004445" cy="3970318"/>
          </a:xfrm>
          <a:prstGeom prst="rect">
            <a:avLst/>
          </a:prstGeom>
        </p:spPr>
        <p:txBody>
          <a:bodyPr wrap="square">
            <a:spAutoFit/>
          </a:bodyPr>
          <a:lstStyle/>
          <a:p>
            <a:r>
              <a:rPr lang="en-US" altLang="zh-TW" sz="3600" dirty="0"/>
              <a:t>1.</a:t>
            </a:r>
            <a:r>
              <a:rPr lang="zh-TW" altLang="en-US" sz="3600" dirty="0"/>
              <a:t>台灣近年兒童及青少年的自殺死亡率亦有攀升之現象，</a:t>
            </a:r>
            <a:r>
              <a:rPr lang="zh-TW" altLang="en-US" sz="3600" dirty="0" smtClean="0"/>
              <a:t>尤</a:t>
            </a:r>
            <a:endParaRPr lang="en-US" altLang="zh-TW" sz="3600" dirty="0" smtClean="0"/>
          </a:p>
          <a:p>
            <a:r>
              <a:rPr lang="en-US" altLang="zh-TW" sz="3600" dirty="0"/>
              <a:t> </a:t>
            </a:r>
            <a:r>
              <a:rPr lang="en-US" altLang="zh-TW" sz="3600" dirty="0" smtClean="0"/>
              <a:t>  </a:t>
            </a:r>
            <a:r>
              <a:rPr lang="zh-TW" altLang="en-US" sz="3600" dirty="0" smtClean="0"/>
              <a:t>其</a:t>
            </a:r>
            <a:r>
              <a:rPr lang="zh-TW" altLang="en-US" sz="3600" dirty="0"/>
              <a:t>是大學學齡層，上升至</a:t>
            </a:r>
            <a:r>
              <a:rPr lang="en-US" altLang="zh-TW" sz="3600" dirty="0"/>
              <a:t>111</a:t>
            </a:r>
            <a:r>
              <a:rPr lang="zh-TW" altLang="en-US" sz="3600" dirty="0"/>
              <a:t>年每十萬人</a:t>
            </a:r>
            <a:r>
              <a:rPr lang="en-US" altLang="zh-TW" sz="3600" dirty="0"/>
              <a:t>10.56</a:t>
            </a:r>
            <a:r>
              <a:rPr lang="zh-TW" altLang="en-US" sz="3600" dirty="0"/>
              <a:t>，國內</a:t>
            </a:r>
            <a:r>
              <a:rPr lang="zh-TW" altLang="en-US" sz="3600" dirty="0" smtClean="0"/>
              <a:t>專家</a:t>
            </a:r>
            <a:endParaRPr lang="en-US" altLang="zh-TW" sz="3600" dirty="0" smtClean="0"/>
          </a:p>
          <a:p>
            <a:r>
              <a:rPr lang="en-US" altLang="zh-TW" sz="3600" dirty="0"/>
              <a:t> </a:t>
            </a:r>
            <a:r>
              <a:rPr lang="en-US" altLang="zh-TW" sz="3600" dirty="0" smtClean="0"/>
              <a:t>  </a:t>
            </a:r>
            <a:r>
              <a:rPr lang="zh-TW" altLang="en-US" sz="3600" dirty="0" smtClean="0"/>
              <a:t>認為</a:t>
            </a:r>
            <a:r>
              <a:rPr lang="zh-TW" altLang="en-US" sz="3600" dirty="0"/>
              <a:t>可能與</a:t>
            </a:r>
            <a:r>
              <a:rPr lang="en-US" altLang="zh-TW" sz="3600" dirty="0"/>
              <a:t>Z</a:t>
            </a:r>
            <a:r>
              <a:rPr lang="zh-TW" altLang="en-US" sz="3600" dirty="0"/>
              <a:t>世代社群網路的盛行有關。</a:t>
            </a:r>
            <a:r>
              <a:rPr lang="en-US" altLang="zh-TW" sz="3600" dirty="0"/>
              <a:t/>
            </a:r>
            <a:br>
              <a:rPr lang="en-US" altLang="zh-TW" sz="3600" dirty="0"/>
            </a:br>
            <a:r>
              <a:rPr lang="en-US" altLang="zh-TW" sz="3600" dirty="0"/>
              <a:t>2.</a:t>
            </a:r>
            <a:r>
              <a:rPr lang="zh-TW" altLang="en-US" sz="3600" dirty="0"/>
              <a:t>原住民</a:t>
            </a:r>
            <a:r>
              <a:rPr lang="zh-TW" altLang="en-US" sz="3600" dirty="0">
                <a:latin typeface="新細明體"/>
                <a:ea typeface="新細明體"/>
              </a:rPr>
              <a:t>：</a:t>
            </a:r>
            <a:r>
              <a:rPr lang="zh-TW" altLang="en-US" sz="3600" dirty="0"/>
              <a:t>強勢文化、飲酒紓壓、不公平的對待、失業問題</a:t>
            </a:r>
            <a:r>
              <a:rPr lang="en-US" altLang="zh-TW" sz="3600" dirty="0"/>
              <a:t/>
            </a:r>
            <a:br>
              <a:rPr lang="en-US" altLang="zh-TW" sz="3600" dirty="0"/>
            </a:br>
            <a:r>
              <a:rPr lang="en-US" altLang="zh-TW" sz="3600" dirty="0"/>
              <a:t>3.</a:t>
            </a:r>
            <a:r>
              <a:rPr lang="zh-TW" altLang="en-US" sz="3600" dirty="0"/>
              <a:t>長照議題</a:t>
            </a:r>
            <a:r>
              <a:rPr lang="zh-TW" altLang="en-US" sz="3600" dirty="0">
                <a:latin typeface="新細明體"/>
                <a:ea typeface="新細明體"/>
              </a:rPr>
              <a:t>：</a:t>
            </a:r>
            <a:r>
              <a:rPr lang="zh-TW" altLang="en-US" sz="3600" dirty="0"/>
              <a:t>照顧者孝順、無法喘息而殺害被照顧者後自殺</a:t>
            </a:r>
            <a:r>
              <a:rPr lang="en-US" altLang="zh-TW" sz="3600" dirty="0"/>
              <a:t/>
            </a:r>
            <a:br>
              <a:rPr lang="en-US" altLang="zh-TW" sz="3600" dirty="0"/>
            </a:br>
            <a:r>
              <a:rPr lang="en-US" altLang="zh-TW" sz="3600" dirty="0"/>
              <a:t>4. </a:t>
            </a:r>
            <a:r>
              <a:rPr lang="zh-TW" altLang="en-US" sz="3600" dirty="0"/>
              <a:t>由自殺死亡方式來看，由高處跳下仍是各學齡層需</a:t>
            </a:r>
            <a:r>
              <a:rPr lang="zh-TW" altLang="en-US" sz="3600" dirty="0" smtClean="0"/>
              <a:t>積極</a:t>
            </a:r>
            <a:endParaRPr lang="en-US" altLang="zh-TW" sz="3600" dirty="0" smtClean="0"/>
          </a:p>
          <a:p>
            <a:r>
              <a:rPr lang="en-US" altLang="zh-TW" sz="3600" dirty="0"/>
              <a:t> </a:t>
            </a:r>
            <a:r>
              <a:rPr lang="en-US" altLang="zh-TW" sz="3600" dirty="0" smtClean="0"/>
              <a:t>   </a:t>
            </a:r>
            <a:r>
              <a:rPr lang="zh-TW" altLang="en-US" sz="3600" dirty="0" smtClean="0"/>
              <a:t>防範</a:t>
            </a:r>
            <a:r>
              <a:rPr lang="zh-TW" altLang="en-US" sz="3600" dirty="0"/>
              <a:t>的方式</a:t>
            </a:r>
          </a:p>
        </p:txBody>
      </p:sp>
      <p:sp>
        <p:nvSpPr>
          <p:cNvPr id="14" name="文字版面配置區 7"/>
          <p:cNvSpPr txBox="1">
            <a:spLocks/>
          </p:cNvSpPr>
          <p:nvPr/>
        </p:nvSpPr>
        <p:spPr>
          <a:xfrm>
            <a:off x="3712263" y="6299656"/>
            <a:ext cx="9829800" cy="2425244"/>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TW" sz="2000" dirty="0" smtClean="0"/>
              <a:t>1.</a:t>
            </a:r>
            <a:r>
              <a:rPr lang="zh-TW" altLang="en-US" sz="2000" dirty="0" smtClean="0"/>
              <a:t>曾榮獲</a:t>
            </a:r>
            <a:r>
              <a:rPr lang="en-US" altLang="zh-TW" sz="2000" dirty="0" smtClean="0"/>
              <a:t>2023</a:t>
            </a:r>
            <a:r>
              <a:rPr lang="zh-TW" altLang="en-US" sz="2000" dirty="0" smtClean="0"/>
              <a:t>年度國際鋼琴大賽銀賞的台灣新生代楊姓鋼琴家，昨（</a:t>
            </a:r>
            <a:r>
              <a:rPr lang="en-US" altLang="zh-TW" sz="2000" dirty="0" smtClean="0"/>
              <a:t>21</a:t>
            </a:r>
            <a:r>
              <a:rPr lang="zh-TW" altLang="en-US" sz="2000" dirty="0" smtClean="0"/>
              <a:t>日）在臉書社團直播後，於新北土城住家墜樓身亡，得年</a:t>
            </a:r>
            <a:r>
              <a:rPr lang="en-US" altLang="zh-TW" sz="2000" dirty="0" smtClean="0"/>
              <a:t>29</a:t>
            </a:r>
            <a:r>
              <a:rPr lang="zh-TW" altLang="en-US" sz="2000" dirty="0" smtClean="0"/>
              <a:t>歲。 他昨在臉書社團預告「最後一曲」時，引來部分網友嘲諷「笑你不敢」等語，警方也證實已截圖備份相關言論，只要家屬提告就受理偵辦。</a:t>
            </a:r>
            <a:r>
              <a:rPr lang="en-US" altLang="zh-TW" sz="2000" dirty="0" smtClean="0"/>
              <a:t>(113</a:t>
            </a:r>
            <a:r>
              <a:rPr lang="zh-TW" altLang="en-US" sz="2000" dirty="0" smtClean="0"/>
              <a:t>年</a:t>
            </a:r>
            <a:r>
              <a:rPr lang="en-US" altLang="zh-TW" sz="2000" dirty="0" smtClean="0"/>
              <a:t>)</a:t>
            </a:r>
            <a:endParaRPr lang="zh-TW" altLang="en-US" sz="2000" dirty="0" smtClean="0"/>
          </a:p>
          <a:p>
            <a:r>
              <a:rPr lang="en-US" altLang="zh-TW" sz="2000" dirty="0" smtClean="0"/>
              <a:t>2.</a:t>
            </a:r>
            <a:r>
              <a:rPr lang="zh-TW" altLang="en-US" sz="2000" dirty="0" smtClean="0"/>
              <a:t>屏東某大學今日（</a:t>
            </a:r>
            <a:r>
              <a:rPr lang="en-US" altLang="zh-TW" sz="2000" dirty="0" smtClean="0"/>
              <a:t>22</a:t>
            </a:r>
            <a:r>
              <a:rPr lang="zh-TW" altLang="en-US" sz="2000" dirty="0" smtClean="0"/>
              <a:t>日）發生一起墜樓事件。一名</a:t>
            </a:r>
            <a:r>
              <a:rPr lang="en-US" altLang="zh-TW" sz="2000" dirty="0" smtClean="0"/>
              <a:t>25</a:t>
            </a:r>
            <a:r>
              <a:rPr lang="zh-TW" altLang="en-US" sz="2000" dirty="0" smtClean="0"/>
              <a:t>歲男子從校內一棟建築物的</a:t>
            </a:r>
            <a:r>
              <a:rPr lang="en-US" altLang="zh-TW" sz="2000" dirty="0" smtClean="0"/>
              <a:t>9</a:t>
            </a:r>
            <a:r>
              <a:rPr lang="zh-TW" altLang="en-US" sz="2000" dirty="0" smtClean="0"/>
              <a:t>樓墜落，警消接獲報案後迅速趕到現場，發現該男子已失去呼吸信跳，緊急將男子送往醫院搶救，但最終仍因傷勢過重不治身亡。</a:t>
            </a:r>
            <a:r>
              <a:rPr lang="en-US" altLang="zh-TW" sz="2000" dirty="0" smtClean="0"/>
              <a:t>(113</a:t>
            </a:r>
            <a:r>
              <a:rPr lang="zh-TW" altLang="en-US" sz="2000" dirty="0" smtClean="0"/>
              <a:t>年</a:t>
            </a:r>
            <a:r>
              <a:rPr lang="en-US" altLang="zh-TW" sz="2000" dirty="0" smtClean="0"/>
              <a:t>)</a:t>
            </a:r>
            <a:endParaRPr lang="zh-TW" altLang="en-US" sz="2000" dirty="0"/>
          </a:p>
        </p:txBody>
      </p:sp>
    </p:spTree>
    <p:extLst>
      <p:ext uri="{BB962C8B-B14F-4D97-AF65-F5344CB8AC3E}">
        <p14:creationId xmlns:p14="http://schemas.microsoft.com/office/powerpoint/2010/main" val="233369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4" name="Freeform 4"/>
          <p:cNvSpPr/>
          <p:nvPr/>
        </p:nvSpPr>
        <p:spPr>
          <a:xfrm rot="-7425764">
            <a:off x="13731102" y="-1578537"/>
            <a:ext cx="5603036" cy="5413539"/>
          </a:xfrm>
          <a:custGeom>
            <a:avLst/>
            <a:gdLst/>
            <a:ahLst/>
            <a:cxnLst/>
            <a:rect l="l" t="t" r="r" b="b"/>
            <a:pathLst>
              <a:path w="6389240" h="5981926">
                <a:moveTo>
                  <a:pt x="0" y="0"/>
                </a:moveTo>
                <a:lnTo>
                  <a:pt x="6389240" y="0"/>
                </a:lnTo>
                <a:lnTo>
                  <a:pt x="6389240" y="5981926"/>
                </a:lnTo>
                <a:lnTo>
                  <a:pt x="0" y="598192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12894174" y="-1408509"/>
            <a:ext cx="3382228" cy="3382228"/>
          </a:xfrm>
          <a:custGeom>
            <a:avLst/>
            <a:gdLst/>
            <a:ahLst/>
            <a:cxnLst/>
            <a:rect l="l" t="t" r="r" b="b"/>
            <a:pathLst>
              <a:path w="3382228" h="3382228">
                <a:moveTo>
                  <a:pt x="0" y="0"/>
                </a:moveTo>
                <a:lnTo>
                  <a:pt x="3382228" y="0"/>
                </a:lnTo>
                <a:lnTo>
                  <a:pt x="3382228" y="3382228"/>
                </a:lnTo>
                <a:lnTo>
                  <a:pt x="0" y="338222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5237904" y="7200900"/>
            <a:ext cx="4042791" cy="4114800"/>
          </a:xfrm>
          <a:custGeom>
            <a:avLst/>
            <a:gdLst/>
            <a:ahLst/>
            <a:cxnLst/>
            <a:rect l="l" t="t" r="r" b="b"/>
            <a:pathLst>
              <a:path w="4042791" h="4114800">
                <a:moveTo>
                  <a:pt x="0" y="0"/>
                </a:moveTo>
                <a:lnTo>
                  <a:pt x="4042792" y="0"/>
                </a:lnTo>
                <a:lnTo>
                  <a:pt x="4042792"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rot="1691598">
            <a:off x="-172091" y="-548587"/>
            <a:ext cx="1816164" cy="2695606"/>
          </a:xfrm>
          <a:custGeom>
            <a:avLst/>
            <a:gdLst/>
            <a:ahLst/>
            <a:cxnLst/>
            <a:rect l="l" t="t" r="r" b="b"/>
            <a:pathLst>
              <a:path w="1816164" h="2695606">
                <a:moveTo>
                  <a:pt x="0" y="0"/>
                </a:moveTo>
                <a:lnTo>
                  <a:pt x="1816164" y="0"/>
                </a:lnTo>
                <a:lnTo>
                  <a:pt x="1816164" y="2695606"/>
                </a:lnTo>
                <a:lnTo>
                  <a:pt x="0" y="269560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rot="-4955093">
            <a:off x="1066764" y="8145029"/>
            <a:ext cx="4355486" cy="5418957"/>
          </a:xfrm>
          <a:custGeom>
            <a:avLst/>
            <a:gdLst/>
            <a:ahLst/>
            <a:cxnLst/>
            <a:rect l="l" t="t" r="r" b="b"/>
            <a:pathLst>
              <a:path w="4355486" h="5418957">
                <a:moveTo>
                  <a:pt x="0" y="0"/>
                </a:moveTo>
                <a:lnTo>
                  <a:pt x="4355486" y="0"/>
                </a:lnTo>
                <a:lnTo>
                  <a:pt x="4355486" y="5418956"/>
                </a:lnTo>
                <a:lnTo>
                  <a:pt x="0" y="541895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a:off x="-1303331" y="8132132"/>
            <a:ext cx="2854391" cy="2722375"/>
          </a:xfrm>
          <a:custGeom>
            <a:avLst/>
            <a:gdLst/>
            <a:ahLst/>
            <a:cxnLst/>
            <a:rect l="l" t="t" r="r" b="b"/>
            <a:pathLst>
              <a:path w="2854391" h="2722375">
                <a:moveTo>
                  <a:pt x="0" y="0"/>
                </a:moveTo>
                <a:lnTo>
                  <a:pt x="2854391" y="0"/>
                </a:lnTo>
                <a:lnTo>
                  <a:pt x="2854391" y="2722375"/>
                </a:lnTo>
                <a:lnTo>
                  <a:pt x="0" y="2722375"/>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graphicFrame>
        <p:nvGraphicFramePr>
          <p:cNvPr id="10" name="內容預留位置 4"/>
          <p:cNvGraphicFramePr>
            <a:graphicFrameLocks/>
          </p:cNvGraphicFramePr>
          <p:nvPr>
            <p:extLst>
              <p:ext uri="{D42A27DB-BD31-4B8C-83A1-F6EECF244321}">
                <p14:modId xmlns:p14="http://schemas.microsoft.com/office/powerpoint/2010/main" val="3248106970"/>
              </p:ext>
            </p:extLst>
          </p:nvPr>
        </p:nvGraphicFramePr>
        <p:xfrm>
          <a:off x="2784159" y="1978742"/>
          <a:ext cx="11801129" cy="6215855"/>
        </p:xfrm>
        <a:graphic>
          <a:graphicData uri="http://schemas.openxmlformats.org/drawingml/2006/table">
            <a:tbl>
              <a:tblPr firstRow="1" bandRow="1">
                <a:tableStyleId>{5FD0F851-EC5A-4D38-B0AD-8093EC10F338}</a:tableStyleId>
              </a:tblPr>
              <a:tblGrid>
                <a:gridCol w="6251003">
                  <a:extLst>
                    <a:ext uri="{9D8B030D-6E8A-4147-A177-3AD203B41FA5}">
                      <a16:colId xmlns:a16="http://schemas.microsoft.com/office/drawing/2014/main" val="20000"/>
                    </a:ext>
                  </a:extLst>
                </a:gridCol>
                <a:gridCol w="5550126">
                  <a:extLst>
                    <a:ext uri="{9D8B030D-6E8A-4147-A177-3AD203B41FA5}">
                      <a16:colId xmlns:a16="http://schemas.microsoft.com/office/drawing/2014/main" val="20001"/>
                    </a:ext>
                  </a:extLst>
                </a:gridCol>
              </a:tblGrid>
              <a:tr h="837567">
                <a:tc gridSpan="2">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lang="zh-TW" altLang="en-US" sz="4000" dirty="0">
                          <a:latin typeface="標楷體" pitchFamily="65" charset="-120"/>
                          <a:ea typeface="標楷體" pitchFamily="65" charset="-120"/>
                          <a:sym typeface="Salesforce Sans"/>
                        </a:rPr>
                        <a:t>全國性支援及救援性服務專線</a:t>
                      </a:r>
                      <a:endParaRPr lang="zh-TW" altLang="en-US" sz="4000" dirty="0">
                        <a:latin typeface="標楷體" pitchFamily="65" charset="-120"/>
                        <a:ea typeface="標楷體" pitchFamily="65" charset="-120"/>
                      </a:endParaRPr>
                    </a:p>
                  </a:txBody>
                  <a:tcPr marL="68580" marR="68580" anchor="ct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altLang="zh-TW" sz="3200" dirty="0">
                        <a:latin typeface="華康華綜體W5" pitchFamily="49" charset="-120"/>
                        <a:ea typeface="華康華綜體W5" pitchFamily="49" charset="-120"/>
                      </a:endParaRPr>
                    </a:p>
                  </a:txBody>
                  <a:tcPr anchor="ctr">
                    <a:solidFill>
                      <a:schemeClr val="accent3">
                        <a:lumMod val="50000"/>
                      </a:schemeClr>
                    </a:solidFill>
                  </a:tcPr>
                </a:tc>
                <a:extLst>
                  <a:ext uri="{0D108BD9-81ED-4DB2-BD59-A6C34878D82A}">
                    <a16:rowId xmlns:a16="http://schemas.microsoft.com/office/drawing/2014/main" val="10000"/>
                  </a:ext>
                </a:extLst>
              </a:tr>
              <a:tr h="814359">
                <a:tc>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lang="zh-TW" altLang="en-US" sz="4000" b="1" kern="1200" dirty="0">
                          <a:latin typeface="標楷體" pitchFamily="65" charset="-120"/>
                          <a:ea typeface="標楷體" pitchFamily="65" charset="-120"/>
                        </a:rPr>
                        <a:t>衛生福利部安心專線電話</a:t>
                      </a:r>
                      <a:endParaRPr lang="en-US" altLang="zh-TW" sz="4000" b="1" kern="1200" dirty="0">
                        <a:solidFill>
                          <a:schemeClr val="dk1"/>
                        </a:solidFill>
                        <a:latin typeface="標楷體" pitchFamily="65" charset="-120"/>
                        <a:ea typeface="標楷體" pitchFamily="65" charset="-120"/>
                        <a:cs typeface="+mn-cs"/>
                      </a:endParaRPr>
                    </a:p>
                  </a:txBody>
                  <a:tcPr marL="68580" marR="68580" anchor="ctr"/>
                </a:tc>
                <a:tc>
                  <a:txBody>
                    <a:bodyPr/>
                    <a:lstStyle/>
                    <a:p>
                      <a:pPr marL="0" algn="ctr" defTabSz="914400" rtl="0" eaLnBrk="1" latinLnBrk="0" hangingPunct="1">
                        <a:spcBef>
                          <a:spcPts val="600"/>
                        </a:spcBef>
                        <a:spcAft>
                          <a:spcPts val="600"/>
                        </a:spcAft>
                      </a:pPr>
                      <a:r>
                        <a:rPr lang="en-US" altLang="zh-TW" sz="4000" b="1" kern="1200" dirty="0">
                          <a:solidFill>
                            <a:srgbClr val="FF0000"/>
                          </a:solidFill>
                        </a:rPr>
                        <a:t>1925</a:t>
                      </a:r>
                      <a:endParaRPr lang="en-US" altLang="zh-TW" sz="4000" b="1" kern="1200" dirty="0">
                        <a:solidFill>
                          <a:srgbClr val="FF0000"/>
                        </a:solidFill>
                        <a:latin typeface="微軟正黑體" pitchFamily="34" charset="-120"/>
                        <a:ea typeface="微軟正黑體" pitchFamily="34" charset="-120"/>
                        <a:cs typeface="+mn-cs"/>
                      </a:endParaRPr>
                    </a:p>
                  </a:txBody>
                  <a:tcPr marL="68580" marR="68580" anchor="ctr"/>
                </a:tc>
                <a:extLst>
                  <a:ext uri="{0D108BD9-81ED-4DB2-BD59-A6C34878D82A}">
                    <a16:rowId xmlns:a16="http://schemas.microsoft.com/office/drawing/2014/main" val="10001"/>
                  </a:ext>
                </a:extLst>
              </a:tr>
              <a:tr h="902592">
                <a:tc>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lang="zh-TW" altLang="en-US" sz="4000" b="1" kern="1200" dirty="0">
                          <a:latin typeface="標楷體" pitchFamily="65" charset="-120"/>
                          <a:ea typeface="標楷體" pitchFamily="65" charset="-120"/>
                        </a:rPr>
                        <a:t>生命線協談專線</a:t>
                      </a:r>
                      <a:endParaRPr lang="en-US" altLang="zh-TW" sz="4000" b="1" kern="1200" dirty="0">
                        <a:solidFill>
                          <a:schemeClr val="dk1"/>
                        </a:solidFill>
                        <a:latin typeface="標楷體" pitchFamily="65" charset="-120"/>
                        <a:ea typeface="標楷體" pitchFamily="65" charset="-120"/>
                        <a:cs typeface="+mn-cs"/>
                      </a:endParaRPr>
                    </a:p>
                  </a:txBody>
                  <a:tcPr marL="68580" marR="68580" anchor="ctr"/>
                </a:tc>
                <a:tc>
                  <a:txBody>
                    <a:bodyPr/>
                    <a:lstStyle/>
                    <a:p>
                      <a:pPr algn="ctr">
                        <a:spcBef>
                          <a:spcPts val="600"/>
                        </a:spcBef>
                        <a:spcAft>
                          <a:spcPts val="600"/>
                        </a:spcAft>
                      </a:pPr>
                      <a:r>
                        <a:rPr lang="en-US" altLang="zh-TW" sz="4000" b="1" dirty="0"/>
                        <a:t>1995</a:t>
                      </a:r>
                      <a:endParaRPr lang="zh-TW" altLang="en-US" sz="4000" b="1" dirty="0">
                        <a:latin typeface="微軟正黑體" pitchFamily="34" charset="-120"/>
                        <a:ea typeface="微軟正黑體" pitchFamily="34" charset="-120"/>
                      </a:endParaRPr>
                    </a:p>
                  </a:txBody>
                  <a:tcPr marL="68580" marR="68580" anchor="ctr"/>
                </a:tc>
                <a:extLst>
                  <a:ext uri="{0D108BD9-81ED-4DB2-BD59-A6C34878D82A}">
                    <a16:rowId xmlns:a16="http://schemas.microsoft.com/office/drawing/2014/main" val="10002"/>
                  </a:ext>
                </a:extLst>
              </a:tr>
              <a:tr h="814359">
                <a:tc>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lang="zh-TW" altLang="en-US" sz="4000" b="1" kern="1200" dirty="0">
                          <a:latin typeface="標楷體" pitchFamily="65" charset="-120"/>
                          <a:ea typeface="標楷體" pitchFamily="65" charset="-120"/>
                        </a:rPr>
                        <a:t>張老師協談專線</a:t>
                      </a:r>
                      <a:endParaRPr lang="zh-TW" altLang="en-US" sz="4000" b="1" kern="1200" dirty="0">
                        <a:solidFill>
                          <a:schemeClr val="dk1"/>
                        </a:solidFill>
                        <a:latin typeface="標楷體" pitchFamily="65" charset="-120"/>
                        <a:ea typeface="標楷體" pitchFamily="65" charset="-120"/>
                        <a:cs typeface="+mn-cs"/>
                      </a:endParaRPr>
                    </a:p>
                  </a:txBody>
                  <a:tcPr marL="68580" marR="68580" anchor="ctr"/>
                </a:tc>
                <a:tc>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lang="en-US" altLang="zh-TW" sz="4000" b="1" dirty="0"/>
                        <a:t>1980</a:t>
                      </a:r>
                      <a:endParaRPr lang="en-US" altLang="zh-TW" sz="4000" b="1" dirty="0">
                        <a:latin typeface="微軟正黑體" pitchFamily="34" charset="-120"/>
                        <a:ea typeface="微軟正黑體" pitchFamily="34" charset="-120"/>
                      </a:endParaRPr>
                    </a:p>
                  </a:txBody>
                  <a:tcPr marL="68580" marR="68580" anchor="ctr"/>
                </a:tc>
                <a:extLst>
                  <a:ext uri="{0D108BD9-81ED-4DB2-BD59-A6C34878D82A}">
                    <a16:rowId xmlns:a16="http://schemas.microsoft.com/office/drawing/2014/main" val="10003"/>
                  </a:ext>
                </a:extLst>
              </a:tr>
              <a:tr h="1515962">
                <a:tc>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lang="zh-TW" altLang="en-US" sz="4000" b="1" kern="1200" dirty="0">
                          <a:latin typeface="標楷體" pitchFamily="65" charset="-120"/>
                          <a:ea typeface="標楷體" pitchFamily="65" charset="-120"/>
                        </a:rPr>
                        <a:t>男性關懷專線</a:t>
                      </a:r>
                      <a:endParaRPr lang="zh-TW" altLang="en-US" sz="4000" b="1" kern="1200" dirty="0">
                        <a:solidFill>
                          <a:schemeClr val="dk1"/>
                        </a:solidFill>
                        <a:latin typeface="標楷體" pitchFamily="65" charset="-120"/>
                        <a:ea typeface="標楷體" pitchFamily="65" charset="-120"/>
                        <a:cs typeface="+mn-cs"/>
                      </a:endParaRPr>
                    </a:p>
                  </a:txBody>
                  <a:tcPr marL="68580" marR="68580" anchor="ctr"/>
                </a:tc>
                <a:tc>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lang="en-US" altLang="zh-TW" sz="4000" b="1" dirty="0"/>
                        <a:t>0800-013-999</a:t>
                      </a:r>
                      <a:endParaRPr lang="zh-TW" altLang="en-US" sz="4000" b="1" dirty="0">
                        <a:latin typeface="微軟正黑體" pitchFamily="34" charset="-120"/>
                        <a:ea typeface="微軟正黑體" pitchFamily="34" charset="-120"/>
                      </a:endParaRPr>
                    </a:p>
                  </a:txBody>
                  <a:tcPr marL="68580" marR="68580" anchor="ctr"/>
                </a:tc>
                <a:extLst>
                  <a:ext uri="{0D108BD9-81ED-4DB2-BD59-A6C34878D82A}">
                    <a16:rowId xmlns:a16="http://schemas.microsoft.com/office/drawing/2014/main" val="10004"/>
                  </a:ext>
                </a:extLst>
              </a:tr>
              <a:tr h="133101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4000" b="1" kern="1200" dirty="0">
                          <a:latin typeface="標楷體" pitchFamily="65" charset="-120"/>
                          <a:ea typeface="標楷體" pitchFamily="65" charset="-120"/>
                        </a:rPr>
                        <a:t>屏東縣</a:t>
                      </a:r>
                      <a:r>
                        <a:rPr lang="en-US" altLang="zh-TW" sz="4000" b="1" kern="1200" dirty="0">
                          <a:latin typeface="標楷體" pitchFamily="65" charset="-120"/>
                          <a:ea typeface="標楷體" pitchFamily="65" charset="-120"/>
                        </a:rPr>
                        <a:t>24</a:t>
                      </a:r>
                      <a:r>
                        <a:rPr lang="zh-TW" altLang="en-US" sz="4000" b="1" kern="1200" dirty="0">
                          <a:latin typeface="標楷體" pitchFamily="65" charset="-120"/>
                          <a:ea typeface="標楷體" pitchFamily="65" charset="-120"/>
                        </a:rPr>
                        <a:t>小時緊急諮詢專線</a:t>
                      </a:r>
                      <a:endParaRPr lang="zh-TW" altLang="en-US" sz="4000" b="1" kern="1200" dirty="0">
                        <a:solidFill>
                          <a:schemeClr val="dk1"/>
                        </a:solidFill>
                        <a:latin typeface="標楷體" pitchFamily="65" charset="-120"/>
                        <a:ea typeface="標楷體" pitchFamily="65" charset="-120"/>
                        <a:cs typeface="+mn-cs"/>
                      </a:endParaRPr>
                    </a:p>
                  </a:txBody>
                  <a:tcPr marL="68580" marR="6858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4000" b="1" dirty="0">
                          <a:latin typeface="+mn-lt"/>
                          <a:ea typeface="+mn-ea"/>
                        </a:rPr>
                        <a:t>0963-204569</a:t>
                      </a:r>
                      <a:endParaRPr lang="zh-TW" altLang="en-US" sz="4000" b="1" dirty="0">
                        <a:latin typeface="微軟正黑體" pitchFamily="34" charset="-120"/>
                        <a:ea typeface="微軟正黑體" pitchFamily="34" charset="-120"/>
                      </a:endParaRPr>
                    </a:p>
                  </a:txBody>
                  <a:tcPr marL="68580" marR="68580" anchor="ctr"/>
                </a:tc>
                <a:extLst>
                  <a:ext uri="{0D108BD9-81ED-4DB2-BD59-A6C34878D82A}">
                    <a16:rowId xmlns:a16="http://schemas.microsoft.com/office/drawing/2014/main" val="10005"/>
                  </a:ext>
                </a:extLst>
              </a:tr>
            </a:tbl>
          </a:graphicData>
        </a:graphic>
      </p:graphicFrame>
      <p:sp>
        <p:nvSpPr>
          <p:cNvPr id="12" name="標題 12"/>
          <p:cNvSpPr txBox="1">
            <a:spLocks/>
          </p:cNvSpPr>
          <p:nvPr/>
        </p:nvSpPr>
        <p:spPr>
          <a:xfrm>
            <a:off x="1066800" y="952500"/>
            <a:ext cx="7543800" cy="121920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solidFill>
                  <a:srgbClr val="0070C0"/>
                </a:solidFill>
                <a:latin typeface="標楷體" pitchFamily="65" charset="-120"/>
                <a:ea typeface="標楷體" pitchFamily="65" charset="-120"/>
                <a:sym typeface="Salesforce Sans"/>
              </a:rPr>
              <a:t>可尋求協助的單位</a:t>
            </a:r>
            <a:endParaRPr lang="zh-TW" altLang="en-US" dirty="0">
              <a:solidFill>
                <a:srgbClr val="0070C0"/>
              </a:solidFill>
              <a:latin typeface="標楷體" pitchFamily="65" charset="-120"/>
              <a:ea typeface="標楷體" pitchFamily="65" charset="-120"/>
              <a:sym typeface="Salesforce Sans"/>
            </a:endParaRPr>
          </a:p>
        </p:txBody>
      </p:sp>
    </p:spTree>
    <p:extLst>
      <p:ext uri="{BB962C8B-B14F-4D97-AF65-F5344CB8AC3E}">
        <p14:creationId xmlns:p14="http://schemas.microsoft.com/office/powerpoint/2010/main" val="6732993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TextBox 2"/>
          <p:cNvSpPr txBox="1"/>
          <p:nvPr/>
        </p:nvSpPr>
        <p:spPr>
          <a:xfrm>
            <a:off x="886616" y="4016954"/>
            <a:ext cx="16335210" cy="1641475"/>
          </a:xfrm>
          <a:prstGeom prst="rect">
            <a:avLst/>
          </a:prstGeom>
        </p:spPr>
        <p:txBody>
          <a:bodyPr wrap="square" lIns="0" tIns="0" rIns="0" bIns="0" rtlCol="0" anchor="t">
            <a:spAutoFit/>
          </a:bodyPr>
          <a:lstStyle/>
          <a:p>
            <a:pPr algn="ctr">
              <a:lnSpc>
                <a:spcPts val="12764"/>
              </a:lnSpc>
            </a:pPr>
            <a:r>
              <a:rPr lang="en-US" sz="9600" dirty="0">
                <a:solidFill>
                  <a:srgbClr val="B44650"/>
                </a:solidFill>
                <a:latin typeface="EngTRESS A" panose="02000500000000000000" pitchFamily="2" charset="0"/>
                <a:ea typeface="Gulfs Display"/>
                <a:cs typeface="Gulfs Display"/>
                <a:sym typeface="Gulfs Display"/>
              </a:rPr>
              <a:t>Thank </a:t>
            </a:r>
            <a:r>
              <a:rPr lang="en-US" sz="9600" dirty="0" smtClean="0">
                <a:solidFill>
                  <a:srgbClr val="B44650"/>
                </a:solidFill>
                <a:latin typeface="EngTRESS A" panose="02000500000000000000" pitchFamily="2" charset="0"/>
                <a:ea typeface="Gulfs Display"/>
                <a:cs typeface="Gulfs Display"/>
                <a:sym typeface="Gulfs Display"/>
              </a:rPr>
              <a:t>You For </a:t>
            </a:r>
            <a:r>
              <a:rPr lang="en-US" sz="9600" dirty="0">
                <a:solidFill>
                  <a:srgbClr val="B44650"/>
                </a:solidFill>
                <a:latin typeface="EngTRESS A" panose="02000500000000000000" pitchFamily="2" charset="0"/>
                <a:ea typeface="Gulfs Display"/>
                <a:cs typeface="Gulfs Display"/>
                <a:sym typeface="Gulfs Display"/>
              </a:rPr>
              <a:t>Y</a:t>
            </a:r>
            <a:r>
              <a:rPr lang="en-US" sz="9600" dirty="0" smtClean="0">
                <a:solidFill>
                  <a:srgbClr val="B44650"/>
                </a:solidFill>
                <a:latin typeface="EngTRESS A" panose="02000500000000000000" pitchFamily="2" charset="0"/>
                <a:ea typeface="Gulfs Display"/>
                <a:cs typeface="Gulfs Display"/>
                <a:sym typeface="Gulfs Display"/>
              </a:rPr>
              <a:t>our </a:t>
            </a:r>
            <a:r>
              <a:rPr lang="en-US" sz="9600" dirty="0">
                <a:solidFill>
                  <a:srgbClr val="B44650"/>
                </a:solidFill>
                <a:latin typeface="EngTRESS A" panose="02000500000000000000" pitchFamily="2" charset="0"/>
                <a:ea typeface="Gulfs Display"/>
                <a:cs typeface="Gulfs Display"/>
                <a:sym typeface="Gulfs Display"/>
              </a:rPr>
              <a:t>L</a:t>
            </a:r>
            <a:r>
              <a:rPr lang="en-US" sz="9600" dirty="0" smtClean="0">
                <a:solidFill>
                  <a:srgbClr val="B44650"/>
                </a:solidFill>
                <a:latin typeface="EngTRESS A" panose="02000500000000000000" pitchFamily="2" charset="0"/>
                <a:ea typeface="Gulfs Display"/>
                <a:cs typeface="Gulfs Display"/>
                <a:sym typeface="Gulfs Display"/>
              </a:rPr>
              <a:t>istening!</a:t>
            </a:r>
            <a:endParaRPr lang="en-US" sz="9600" dirty="0">
              <a:solidFill>
                <a:srgbClr val="B44650"/>
              </a:solidFill>
              <a:latin typeface="EngTRESS A" panose="02000500000000000000" pitchFamily="2" charset="0"/>
              <a:ea typeface="Gulfs Display"/>
              <a:cs typeface="Gulfs Display"/>
              <a:sym typeface="Gulfs Display"/>
            </a:endParaRPr>
          </a:p>
        </p:txBody>
      </p:sp>
      <p:sp>
        <p:nvSpPr>
          <p:cNvPr id="3" name="Freeform 3"/>
          <p:cNvSpPr/>
          <p:nvPr/>
        </p:nvSpPr>
        <p:spPr>
          <a:xfrm rot="8225606">
            <a:off x="-1491507" y="-1235358"/>
            <a:ext cx="5023246" cy="4422292"/>
          </a:xfrm>
          <a:custGeom>
            <a:avLst/>
            <a:gdLst/>
            <a:ahLst/>
            <a:cxnLst/>
            <a:rect l="l" t="t" r="r" b="b"/>
            <a:pathLst>
              <a:path w="6853107" h="6416221">
                <a:moveTo>
                  <a:pt x="0" y="0"/>
                </a:moveTo>
                <a:lnTo>
                  <a:pt x="6853106" y="0"/>
                </a:lnTo>
                <a:lnTo>
                  <a:pt x="6853106" y="6416221"/>
                </a:lnTo>
                <a:lnTo>
                  <a:pt x="0" y="641622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478709" y="-1233314"/>
            <a:ext cx="3562232" cy="3562232"/>
          </a:xfrm>
          <a:custGeom>
            <a:avLst/>
            <a:gdLst/>
            <a:ahLst/>
            <a:cxnLst/>
            <a:rect l="l" t="t" r="r" b="b"/>
            <a:pathLst>
              <a:path w="3562232" h="3562232">
                <a:moveTo>
                  <a:pt x="0" y="0"/>
                </a:moveTo>
                <a:lnTo>
                  <a:pt x="3562232" y="0"/>
                </a:lnTo>
                <a:lnTo>
                  <a:pt x="3562232" y="3562232"/>
                </a:lnTo>
                <a:lnTo>
                  <a:pt x="0" y="356223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rot="610104">
            <a:off x="15234959" y="21668"/>
            <a:ext cx="3973735" cy="3749444"/>
          </a:xfrm>
          <a:custGeom>
            <a:avLst/>
            <a:gdLst/>
            <a:ahLst/>
            <a:cxnLst/>
            <a:rect l="l" t="t" r="r" b="b"/>
            <a:pathLst>
              <a:path w="4895653" h="4793660">
                <a:moveTo>
                  <a:pt x="0" y="0"/>
                </a:moveTo>
                <a:lnTo>
                  <a:pt x="4895653" y="0"/>
                </a:lnTo>
                <a:lnTo>
                  <a:pt x="4895653" y="4793661"/>
                </a:lnTo>
                <a:lnTo>
                  <a:pt x="0" y="479366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10800000">
            <a:off x="14304109" y="7011561"/>
            <a:ext cx="4346405" cy="3493423"/>
          </a:xfrm>
          <a:custGeom>
            <a:avLst/>
            <a:gdLst/>
            <a:ahLst/>
            <a:cxnLst/>
            <a:rect l="l" t="t" r="r" b="b"/>
            <a:pathLst>
              <a:path w="4346405" h="3493423">
                <a:moveTo>
                  <a:pt x="0" y="0"/>
                </a:moveTo>
                <a:lnTo>
                  <a:pt x="4346404" y="0"/>
                </a:lnTo>
                <a:lnTo>
                  <a:pt x="4346404" y="3493423"/>
                </a:lnTo>
                <a:lnTo>
                  <a:pt x="0" y="349342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rot="-3414782">
            <a:off x="-1163016" y="7704239"/>
            <a:ext cx="3687733" cy="3753418"/>
          </a:xfrm>
          <a:custGeom>
            <a:avLst/>
            <a:gdLst/>
            <a:ahLst/>
            <a:cxnLst/>
            <a:rect l="l" t="t" r="r" b="b"/>
            <a:pathLst>
              <a:path w="3687733" h="3753418">
                <a:moveTo>
                  <a:pt x="0" y="0"/>
                </a:moveTo>
                <a:lnTo>
                  <a:pt x="3687733" y="0"/>
                </a:lnTo>
                <a:lnTo>
                  <a:pt x="3687733" y="3753418"/>
                </a:lnTo>
                <a:lnTo>
                  <a:pt x="0" y="3753418"/>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rot="5549174">
            <a:off x="10396379" y="-2490795"/>
            <a:ext cx="4355486" cy="5418957"/>
          </a:xfrm>
          <a:custGeom>
            <a:avLst/>
            <a:gdLst/>
            <a:ahLst/>
            <a:cxnLst/>
            <a:rect l="l" t="t" r="r" b="b"/>
            <a:pathLst>
              <a:path w="4355486" h="5418957">
                <a:moveTo>
                  <a:pt x="0" y="0"/>
                </a:moveTo>
                <a:lnTo>
                  <a:pt x="4355486" y="0"/>
                </a:lnTo>
                <a:lnTo>
                  <a:pt x="4355486" y="5418957"/>
                </a:lnTo>
                <a:lnTo>
                  <a:pt x="0" y="5418957"/>
                </a:lnTo>
                <a:lnTo>
                  <a:pt x="0" y="0"/>
                </a:lnTo>
                <a:close/>
              </a:path>
            </a:pathLst>
          </a:custGeom>
          <a:blipFill>
            <a:blip r:embed="rId12">
              <a:extLst>
                <a:ext uri="{96DAC541-7B7A-43D3-8B79-37D633B846F1}">
                  <asvg:svgBlip xmlns:asvg="http://schemas.microsoft.com/office/drawing/2016/SVG/main" xmlns="" r:embed="rId15"/>
                </a:ext>
              </a:extLst>
            </a:blip>
            <a:stretch>
              <a:fillRect/>
            </a:stretch>
          </a:blipFill>
        </p:spPr>
      </p:sp>
      <p:sp>
        <p:nvSpPr>
          <p:cNvPr id="12" name="Google Shape;1185;p57"/>
          <p:cNvSpPr txBox="1">
            <a:spLocks/>
          </p:cNvSpPr>
          <p:nvPr/>
        </p:nvSpPr>
        <p:spPr>
          <a:xfrm>
            <a:off x="929611" y="5996179"/>
            <a:ext cx="6871080" cy="2510336"/>
          </a:xfrm>
          <a:prstGeom prst="rect">
            <a:avLst/>
          </a:prstGeom>
        </p:spPr>
        <p:txBody>
          <a:bodyPr spcFirstLastPara="1" wrap="square" lIns="91425" tIns="91425" rIns="91425" bIns="91425"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4000" dirty="0" smtClean="0">
                <a:solidFill>
                  <a:srgbClr val="FF0000"/>
                </a:solidFill>
                <a:latin typeface="華康方圓體W7" pitchFamily="81" charset="-120"/>
                <a:ea typeface="華康方圓體W7" pitchFamily="81" charset="-120"/>
                <a:hlinkClick r:id="rId16"/>
              </a:rPr>
              <a:t>讓我們一起</a:t>
            </a:r>
            <a:br>
              <a:rPr lang="zh-TW" altLang="en-US" sz="4000" dirty="0" smtClean="0">
                <a:solidFill>
                  <a:srgbClr val="FF0000"/>
                </a:solidFill>
                <a:latin typeface="華康方圓體W7" pitchFamily="81" charset="-120"/>
                <a:ea typeface="華康方圓體W7" pitchFamily="81" charset="-120"/>
                <a:hlinkClick r:id="rId16"/>
              </a:rPr>
            </a:br>
            <a:r>
              <a:rPr lang="zh-TW" altLang="en-US" sz="4000" dirty="0" smtClean="0">
                <a:solidFill>
                  <a:srgbClr val="FF0000"/>
                </a:solidFill>
                <a:latin typeface="華康方圓體W7" pitchFamily="81" charset="-120"/>
                <a:ea typeface="華康方圓體W7" pitchFamily="81" charset="-120"/>
                <a:hlinkClick r:id="rId16"/>
              </a:rPr>
              <a:t>守護孩子</a:t>
            </a:r>
            <a:br>
              <a:rPr lang="zh-TW" altLang="en-US" sz="4000" dirty="0" smtClean="0">
                <a:solidFill>
                  <a:srgbClr val="FF0000"/>
                </a:solidFill>
                <a:latin typeface="華康方圓體W7" pitchFamily="81" charset="-120"/>
                <a:ea typeface="華康方圓體W7" pitchFamily="81" charset="-120"/>
                <a:hlinkClick r:id="rId16"/>
              </a:rPr>
            </a:br>
            <a:r>
              <a:rPr lang="zh-TW" altLang="en-US" sz="4000" dirty="0" smtClean="0">
                <a:solidFill>
                  <a:srgbClr val="FF0000"/>
                </a:solidFill>
                <a:latin typeface="華康方圓體W7" pitchFamily="81" charset="-120"/>
                <a:ea typeface="華康方圓體W7" pitchFamily="81" charset="-120"/>
                <a:hlinkClick r:id="rId16"/>
              </a:rPr>
              <a:t>守護身旁的人</a:t>
            </a:r>
            <a:endParaRPr lang="zh-TW" altLang="en-US" sz="4000" dirty="0">
              <a:solidFill>
                <a:srgbClr val="FF0000"/>
              </a:solidFill>
              <a:latin typeface="華康方圓體W7" pitchFamily="81" charset="-120"/>
              <a:ea typeface="華康方圓體W7" pitchFamily="81" charset="-120"/>
            </a:endParaRPr>
          </a:p>
        </p:txBody>
      </p:sp>
      <p:grpSp>
        <p:nvGrpSpPr>
          <p:cNvPr id="13" name="Google Shape;1151;p57"/>
          <p:cNvGrpSpPr/>
          <p:nvPr/>
        </p:nvGrpSpPr>
        <p:grpSpPr>
          <a:xfrm>
            <a:off x="6096151" y="5829300"/>
            <a:ext cx="4093827" cy="3506597"/>
            <a:chOff x="4514900" y="923200"/>
            <a:chExt cx="4550730" cy="4220175"/>
          </a:xfrm>
        </p:grpSpPr>
        <p:sp>
          <p:nvSpPr>
            <p:cNvPr id="14" name="Google Shape;1152;p57"/>
            <p:cNvSpPr/>
            <p:nvPr/>
          </p:nvSpPr>
          <p:spPr>
            <a:xfrm>
              <a:off x="4514900" y="923200"/>
              <a:ext cx="4550730" cy="3408381"/>
            </a:xfrm>
            <a:custGeom>
              <a:avLst/>
              <a:gdLst/>
              <a:ahLst/>
              <a:cxnLst/>
              <a:rect l="l" t="t" r="r" b="b"/>
              <a:pathLst>
                <a:path w="58147" h="51304" extrusionOk="0">
                  <a:moveTo>
                    <a:pt x="29244" y="1"/>
                  </a:moveTo>
                  <a:cubicBezTo>
                    <a:pt x="26731" y="1"/>
                    <a:pt x="24181" y="437"/>
                    <a:pt x="21823" y="1019"/>
                  </a:cubicBezTo>
                  <a:cubicBezTo>
                    <a:pt x="18466" y="1858"/>
                    <a:pt x="15282" y="3218"/>
                    <a:pt x="12996" y="5042"/>
                  </a:cubicBezTo>
                  <a:cubicBezTo>
                    <a:pt x="8741" y="8399"/>
                    <a:pt x="8365" y="13146"/>
                    <a:pt x="7612" y="18095"/>
                  </a:cubicBezTo>
                  <a:cubicBezTo>
                    <a:pt x="7149" y="21105"/>
                    <a:pt x="6021" y="23449"/>
                    <a:pt x="4631" y="26112"/>
                  </a:cubicBezTo>
                  <a:cubicBezTo>
                    <a:pt x="3300" y="28601"/>
                    <a:pt x="2316" y="31293"/>
                    <a:pt x="1737" y="34071"/>
                  </a:cubicBezTo>
                  <a:cubicBezTo>
                    <a:pt x="0" y="42001"/>
                    <a:pt x="5876" y="49150"/>
                    <a:pt x="13459" y="50858"/>
                  </a:cubicBezTo>
                  <a:cubicBezTo>
                    <a:pt x="14826" y="51171"/>
                    <a:pt x="16212" y="51304"/>
                    <a:pt x="17604" y="51304"/>
                  </a:cubicBezTo>
                  <a:cubicBezTo>
                    <a:pt x="20453" y="51304"/>
                    <a:pt x="23326" y="50747"/>
                    <a:pt x="26107" y="50047"/>
                  </a:cubicBezTo>
                  <a:cubicBezTo>
                    <a:pt x="30737" y="48861"/>
                    <a:pt x="35224" y="47240"/>
                    <a:pt x="39883" y="46140"/>
                  </a:cubicBezTo>
                  <a:cubicBezTo>
                    <a:pt x="46164" y="44664"/>
                    <a:pt x="52560" y="43738"/>
                    <a:pt x="55889" y="37486"/>
                  </a:cubicBezTo>
                  <a:cubicBezTo>
                    <a:pt x="58146" y="33290"/>
                    <a:pt x="57972" y="28022"/>
                    <a:pt x="56178" y="23652"/>
                  </a:cubicBezTo>
                  <a:cubicBezTo>
                    <a:pt x="54470" y="19513"/>
                    <a:pt x="51200" y="16358"/>
                    <a:pt x="48219" y="13059"/>
                  </a:cubicBezTo>
                  <a:cubicBezTo>
                    <a:pt x="44659" y="9094"/>
                    <a:pt x="40954" y="3710"/>
                    <a:pt x="36034" y="1395"/>
                  </a:cubicBezTo>
                  <a:cubicBezTo>
                    <a:pt x="33931" y="385"/>
                    <a:pt x="31604" y="1"/>
                    <a:pt x="29244" y="1"/>
                  </a:cubicBezTo>
                  <a:close/>
                </a:path>
              </a:pathLst>
            </a:custGeom>
            <a:solidFill>
              <a:schemeClr val="accent6">
                <a:lumMod val="20000"/>
                <a:lumOff val="80000"/>
              </a:schemeClr>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grpSp>
          <p:nvGrpSpPr>
            <p:cNvPr id="15" name="Google Shape;1153;p57"/>
            <p:cNvGrpSpPr/>
            <p:nvPr/>
          </p:nvGrpSpPr>
          <p:grpSpPr>
            <a:xfrm>
              <a:off x="4866907" y="1342173"/>
              <a:ext cx="3849614" cy="3801202"/>
              <a:chOff x="1333425" y="353341"/>
              <a:chExt cx="4746750" cy="4687634"/>
            </a:xfrm>
          </p:grpSpPr>
          <p:sp>
            <p:nvSpPr>
              <p:cNvPr id="16" name="Google Shape;1154;p57"/>
              <p:cNvSpPr/>
              <p:nvPr/>
            </p:nvSpPr>
            <p:spPr>
              <a:xfrm>
                <a:off x="2284950" y="1999775"/>
                <a:ext cx="535325" cy="1007900"/>
              </a:xfrm>
              <a:custGeom>
                <a:avLst/>
                <a:gdLst/>
                <a:ahLst/>
                <a:cxnLst/>
                <a:rect l="l" t="t" r="r" b="b"/>
                <a:pathLst>
                  <a:path w="21413" h="40316" extrusionOk="0">
                    <a:moveTo>
                      <a:pt x="5323" y="0"/>
                    </a:moveTo>
                    <a:cubicBezTo>
                      <a:pt x="2284" y="0"/>
                      <a:pt x="1" y="7947"/>
                      <a:pt x="5576" y="23160"/>
                    </a:cubicBezTo>
                    <a:cubicBezTo>
                      <a:pt x="7055" y="27810"/>
                      <a:pt x="9275" y="32143"/>
                      <a:pt x="12022" y="36158"/>
                    </a:cubicBezTo>
                    <a:cubicBezTo>
                      <a:pt x="14253" y="39133"/>
                      <a:pt x="16012" y="40316"/>
                      <a:pt x="17322" y="40316"/>
                    </a:cubicBezTo>
                    <a:cubicBezTo>
                      <a:pt x="21413" y="40316"/>
                      <a:pt x="21147" y="28804"/>
                      <a:pt x="17306" y="24323"/>
                    </a:cubicBezTo>
                    <a:cubicBezTo>
                      <a:pt x="12233" y="18405"/>
                      <a:pt x="8535" y="1603"/>
                      <a:pt x="6421" y="335"/>
                    </a:cubicBezTo>
                    <a:cubicBezTo>
                      <a:pt x="6053" y="111"/>
                      <a:pt x="5682" y="0"/>
                      <a:pt x="5323" y="0"/>
                    </a:cubicBezTo>
                    <a:close/>
                  </a:path>
                </a:pathLst>
              </a:custGeom>
              <a:solidFill>
                <a:schemeClr val="accen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17" name="Google Shape;1155;p57"/>
              <p:cNvSpPr/>
              <p:nvPr/>
            </p:nvSpPr>
            <p:spPr>
              <a:xfrm>
                <a:off x="1333425" y="1985275"/>
                <a:ext cx="2277125" cy="3055700"/>
              </a:xfrm>
              <a:custGeom>
                <a:avLst/>
                <a:gdLst/>
                <a:ahLst/>
                <a:cxnLst/>
                <a:rect l="l" t="t" r="r" b="b"/>
                <a:pathLst>
                  <a:path w="91085" h="122228" extrusionOk="0">
                    <a:moveTo>
                      <a:pt x="9033" y="0"/>
                    </a:moveTo>
                    <a:cubicBezTo>
                      <a:pt x="4916" y="0"/>
                      <a:pt x="1" y="11698"/>
                      <a:pt x="9822" y="32089"/>
                    </a:cubicBezTo>
                    <a:cubicBezTo>
                      <a:pt x="18698" y="50264"/>
                      <a:pt x="40890" y="54491"/>
                      <a:pt x="45856" y="66961"/>
                    </a:cubicBezTo>
                    <a:cubicBezTo>
                      <a:pt x="50717" y="79430"/>
                      <a:pt x="43637" y="122228"/>
                      <a:pt x="43637" y="122228"/>
                    </a:cubicBezTo>
                    <a:lnTo>
                      <a:pt x="91084" y="122228"/>
                    </a:lnTo>
                    <a:cubicBezTo>
                      <a:pt x="91084" y="122228"/>
                      <a:pt x="88125" y="61994"/>
                      <a:pt x="77030" y="45298"/>
                    </a:cubicBezTo>
                    <a:cubicBezTo>
                      <a:pt x="65934" y="28601"/>
                      <a:pt x="53253" y="21733"/>
                      <a:pt x="50189" y="14758"/>
                    </a:cubicBezTo>
                    <a:cubicBezTo>
                      <a:pt x="49520" y="13237"/>
                      <a:pt x="48656" y="12550"/>
                      <a:pt x="47826" y="12550"/>
                    </a:cubicBezTo>
                    <a:cubicBezTo>
                      <a:pt x="44854" y="12550"/>
                      <a:pt x="42336" y="21371"/>
                      <a:pt x="50928" y="32194"/>
                    </a:cubicBezTo>
                    <a:cubicBezTo>
                      <a:pt x="50928" y="32194"/>
                      <a:pt x="48354" y="37197"/>
                      <a:pt x="42374" y="37197"/>
                    </a:cubicBezTo>
                    <a:cubicBezTo>
                      <a:pt x="36989" y="37197"/>
                      <a:pt x="28841" y="33140"/>
                      <a:pt x="17324" y="17717"/>
                    </a:cubicBezTo>
                    <a:cubicBezTo>
                      <a:pt x="17324" y="17717"/>
                      <a:pt x="11935" y="1866"/>
                      <a:pt x="10561" y="598"/>
                    </a:cubicBezTo>
                    <a:cubicBezTo>
                      <a:pt x="10088" y="197"/>
                      <a:pt x="9567" y="0"/>
                      <a:pt x="9033" y="0"/>
                    </a:cubicBezTo>
                    <a:close/>
                  </a:path>
                </a:pathLst>
              </a:custGeom>
              <a:solidFill>
                <a:schemeClr val="accent3"/>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18" name="Google Shape;1156;p57"/>
              <p:cNvSpPr/>
              <p:nvPr/>
            </p:nvSpPr>
            <p:spPr>
              <a:xfrm>
                <a:off x="2472400" y="2368725"/>
                <a:ext cx="142175" cy="182375"/>
              </a:xfrm>
              <a:custGeom>
                <a:avLst/>
                <a:gdLst/>
                <a:ahLst/>
                <a:cxnLst/>
                <a:rect l="l" t="t" r="r" b="b"/>
                <a:pathLst>
                  <a:path w="5687" h="7295" extrusionOk="0">
                    <a:moveTo>
                      <a:pt x="3286" y="0"/>
                    </a:moveTo>
                    <a:cubicBezTo>
                      <a:pt x="2725" y="0"/>
                      <a:pt x="4304" y="6187"/>
                      <a:pt x="2898" y="6187"/>
                    </a:cubicBezTo>
                    <a:cubicBezTo>
                      <a:pt x="2877" y="6187"/>
                      <a:pt x="2856" y="6186"/>
                      <a:pt x="2833" y="6183"/>
                    </a:cubicBezTo>
                    <a:cubicBezTo>
                      <a:pt x="1311" y="5993"/>
                      <a:pt x="560" y="1350"/>
                      <a:pt x="271" y="1350"/>
                    </a:cubicBezTo>
                    <a:cubicBezTo>
                      <a:pt x="239" y="1350"/>
                      <a:pt x="213" y="1407"/>
                      <a:pt x="192" y="1534"/>
                    </a:cubicBezTo>
                    <a:cubicBezTo>
                      <a:pt x="0" y="2682"/>
                      <a:pt x="1195" y="7295"/>
                      <a:pt x="2991" y="7295"/>
                    </a:cubicBezTo>
                    <a:cubicBezTo>
                      <a:pt x="3179" y="7295"/>
                      <a:pt x="3373" y="7244"/>
                      <a:pt x="3573" y="7134"/>
                    </a:cubicBezTo>
                    <a:cubicBezTo>
                      <a:pt x="5686" y="5866"/>
                      <a:pt x="3573" y="266"/>
                      <a:pt x="3573" y="266"/>
                    </a:cubicBezTo>
                    <a:cubicBezTo>
                      <a:pt x="3444" y="83"/>
                      <a:pt x="3351" y="0"/>
                      <a:pt x="3286" y="0"/>
                    </a:cubicBezTo>
                    <a:close/>
                  </a:path>
                </a:pathLst>
              </a:custGeom>
              <a:solidFill>
                <a:schemeClr val="l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19" name="Google Shape;1157;p57"/>
              <p:cNvSpPr/>
              <p:nvPr/>
            </p:nvSpPr>
            <p:spPr>
              <a:xfrm>
                <a:off x="1431750" y="2182025"/>
                <a:ext cx="165725" cy="216550"/>
              </a:xfrm>
              <a:custGeom>
                <a:avLst/>
                <a:gdLst/>
                <a:ahLst/>
                <a:cxnLst/>
                <a:rect l="l" t="t" r="r" b="b"/>
                <a:pathLst>
                  <a:path w="6629" h="8662" extrusionOk="0">
                    <a:moveTo>
                      <a:pt x="3961" y="0"/>
                    </a:moveTo>
                    <a:cubicBezTo>
                      <a:pt x="3317" y="0"/>
                      <a:pt x="5083" y="7319"/>
                      <a:pt x="3448" y="7319"/>
                    </a:cubicBezTo>
                    <a:cubicBezTo>
                      <a:pt x="3417" y="7319"/>
                      <a:pt x="3386" y="7316"/>
                      <a:pt x="3353" y="7311"/>
                    </a:cubicBezTo>
                    <a:cubicBezTo>
                      <a:pt x="1457" y="7027"/>
                      <a:pt x="752" y="1473"/>
                      <a:pt x="398" y="1473"/>
                    </a:cubicBezTo>
                    <a:cubicBezTo>
                      <a:pt x="357" y="1473"/>
                      <a:pt x="321" y="1547"/>
                      <a:pt x="288" y="1710"/>
                    </a:cubicBezTo>
                    <a:cubicBezTo>
                      <a:pt x="1" y="3147"/>
                      <a:pt x="1275" y="8661"/>
                      <a:pt x="3404" y="8661"/>
                    </a:cubicBezTo>
                    <a:cubicBezTo>
                      <a:pt x="3625" y="8661"/>
                      <a:pt x="3854" y="8602"/>
                      <a:pt x="4092" y="8473"/>
                    </a:cubicBezTo>
                    <a:cubicBezTo>
                      <a:pt x="6628" y="6994"/>
                      <a:pt x="4304" y="337"/>
                      <a:pt x="4304" y="337"/>
                    </a:cubicBezTo>
                    <a:cubicBezTo>
                      <a:pt x="4149" y="104"/>
                      <a:pt x="4038" y="0"/>
                      <a:pt x="3961" y="0"/>
                    </a:cubicBezTo>
                    <a:close/>
                  </a:path>
                </a:pathLst>
              </a:custGeom>
              <a:solidFill>
                <a:schemeClr val="l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20" name="Google Shape;1158;p57"/>
              <p:cNvSpPr/>
              <p:nvPr/>
            </p:nvSpPr>
            <p:spPr>
              <a:xfrm>
                <a:off x="2720225" y="2742950"/>
                <a:ext cx="127675" cy="115000"/>
              </a:xfrm>
              <a:custGeom>
                <a:avLst/>
                <a:gdLst/>
                <a:ahLst/>
                <a:cxnLst/>
                <a:rect l="l" t="t" r="r" b="b"/>
                <a:pathLst>
                  <a:path w="5107" h="4600" extrusionOk="0">
                    <a:moveTo>
                      <a:pt x="4864" y="1"/>
                    </a:moveTo>
                    <a:cubicBezTo>
                      <a:pt x="4462" y="1"/>
                      <a:pt x="3425" y="683"/>
                      <a:pt x="2008" y="1887"/>
                    </a:cubicBezTo>
                    <a:cubicBezTo>
                      <a:pt x="0" y="3789"/>
                      <a:pt x="212" y="4423"/>
                      <a:pt x="212" y="4423"/>
                    </a:cubicBezTo>
                    <a:cubicBezTo>
                      <a:pt x="188" y="4545"/>
                      <a:pt x="226" y="4599"/>
                      <a:pt x="313" y="4599"/>
                    </a:cubicBezTo>
                    <a:cubicBezTo>
                      <a:pt x="989" y="4599"/>
                      <a:pt x="4593" y="1356"/>
                      <a:pt x="4967" y="514"/>
                    </a:cubicBezTo>
                    <a:cubicBezTo>
                      <a:pt x="5106" y="165"/>
                      <a:pt x="5062" y="1"/>
                      <a:pt x="4864" y="1"/>
                    </a:cubicBezTo>
                    <a:close/>
                  </a:path>
                </a:pathLst>
              </a:custGeom>
              <a:solidFill>
                <a:schemeClr val="l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21" name="Google Shape;1159;p57"/>
              <p:cNvSpPr/>
              <p:nvPr/>
            </p:nvSpPr>
            <p:spPr>
              <a:xfrm>
                <a:off x="2750525" y="2784950"/>
                <a:ext cx="134150" cy="118825"/>
              </a:xfrm>
              <a:custGeom>
                <a:avLst/>
                <a:gdLst/>
                <a:ahLst/>
                <a:cxnLst/>
                <a:rect l="l" t="t" r="r" b="b"/>
                <a:pathLst>
                  <a:path w="5366" h="4753" extrusionOk="0">
                    <a:moveTo>
                      <a:pt x="4866" y="1"/>
                    </a:moveTo>
                    <a:cubicBezTo>
                      <a:pt x="3995" y="1"/>
                      <a:pt x="162" y="4012"/>
                      <a:pt x="162" y="4012"/>
                    </a:cubicBezTo>
                    <a:cubicBezTo>
                      <a:pt x="1" y="4536"/>
                      <a:pt x="94" y="4753"/>
                      <a:pt x="347" y="4753"/>
                    </a:cubicBezTo>
                    <a:cubicBezTo>
                      <a:pt x="1419" y="4753"/>
                      <a:pt x="5365" y="871"/>
                      <a:pt x="5023" y="102"/>
                    </a:cubicBezTo>
                    <a:cubicBezTo>
                      <a:pt x="4997" y="33"/>
                      <a:pt x="4943" y="1"/>
                      <a:pt x="4866" y="1"/>
                    </a:cubicBezTo>
                    <a:close/>
                  </a:path>
                </a:pathLst>
              </a:custGeom>
              <a:solidFill>
                <a:schemeClr val="l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22" name="Google Shape;1160;p57"/>
              <p:cNvSpPr/>
              <p:nvPr/>
            </p:nvSpPr>
            <p:spPr>
              <a:xfrm>
                <a:off x="2802800" y="2820725"/>
                <a:ext cx="125750" cy="117875"/>
              </a:xfrm>
              <a:custGeom>
                <a:avLst/>
                <a:gdLst/>
                <a:ahLst/>
                <a:cxnLst/>
                <a:rect l="l" t="t" r="r" b="b"/>
                <a:pathLst>
                  <a:path w="5030" h="4715" extrusionOk="0">
                    <a:moveTo>
                      <a:pt x="3981" y="1"/>
                    </a:moveTo>
                    <a:cubicBezTo>
                      <a:pt x="3208" y="1"/>
                      <a:pt x="290" y="3954"/>
                      <a:pt x="290" y="3954"/>
                    </a:cubicBezTo>
                    <a:cubicBezTo>
                      <a:pt x="0" y="4493"/>
                      <a:pt x="15" y="4715"/>
                      <a:pt x="217" y="4715"/>
                    </a:cubicBezTo>
                    <a:cubicBezTo>
                      <a:pt x="1045" y="4715"/>
                      <a:pt x="5029" y="979"/>
                      <a:pt x="4095" y="44"/>
                    </a:cubicBezTo>
                    <a:cubicBezTo>
                      <a:pt x="4065" y="15"/>
                      <a:pt x="4026" y="1"/>
                      <a:pt x="3981" y="1"/>
                    </a:cubicBezTo>
                    <a:close/>
                  </a:path>
                </a:pathLst>
              </a:custGeom>
              <a:solidFill>
                <a:schemeClr val="l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23" name="Google Shape;1161;p57"/>
              <p:cNvSpPr/>
              <p:nvPr/>
            </p:nvSpPr>
            <p:spPr>
              <a:xfrm>
                <a:off x="1671425" y="2844625"/>
                <a:ext cx="127625" cy="116350"/>
              </a:xfrm>
              <a:custGeom>
                <a:avLst/>
                <a:gdLst/>
                <a:ahLst/>
                <a:cxnLst/>
                <a:rect l="l" t="t" r="r" b="b"/>
                <a:pathLst>
                  <a:path w="5105" h="4654" extrusionOk="0">
                    <a:moveTo>
                      <a:pt x="4876" y="0"/>
                    </a:moveTo>
                    <a:cubicBezTo>
                      <a:pt x="4487" y="0"/>
                      <a:pt x="3469" y="658"/>
                      <a:pt x="2114" y="1942"/>
                    </a:cubicBezTo>
                    <a:cubicBezTo>
                      <a:pt x="0" y="3844"/>
                      <a:pt x="212" y="4478"/>
                      <a:pt x="212" y="4478"/>
                    </a:cubicBezTo>
                    <a:cubicBezTo>
                      <a:pt x="187" y="4599"/>
                      <a:pt x="226" y="4653"/>
                      <a:pt x="313" y="4653"/>
                    </a:cubicBezTo>
                    <a:cubicBezTo>
                      <a:pt x="987" y="4653"/>
                      <a:pt x="4593" y="1398"/>
                      <a:pt x="4967" y="462"/>
                    </a:cubicBezTo>
                    <a:cubicBezTo>
                      <a:pt x="5104" y="153"/>
                      <a:pt x="5063" y="0"/>
                      <a:pt x="4876" y="0"/>
                    </a:cubicBezTo>
                    <a:close/>
                  </a:path>
                </a:pathLst>
              </a:custGeom>
              <a:solidFill>
                <a:schemeClr val="l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24" name="Google Shape;1162;p57"/>
              <p:cNvSpPr/>
              <p:nvPr/>
            </p:nvSpPr>
            <p:spPr>
              <a:xfrm>
                <a:off x="1722800" y="2895300"/>
                <a:ext cx="134675" cy="117050"/>
              </a:xfrm>
              <a:custGeom>
                <a:avLst/>
                <a:gdLst/>
                <a:ahLst/>
                <a:cxnLst/>
                <a:rect l="l" t="t" r="r" b="b"/>
                <a:pathLst>
                  <a:path w="5387" h="4682" extrusionOk="0">
                    <a:moveTo>
                      <a:pt x="4944" y="0"/>
                    </a:moveTo>
                    <a:cubicBezTo>
                      <a:pt x="4007" y="0"/>
                      <a:pt x="164" y="3930"/>
                      <a:pt x="164" y="3930"/>
                    </a:cubicBezTo>
                    <a:cubicBezTo>
                      <a:pt x="1" y="4463"/>
                      <a:pt x="99" y="4682"/>
                      <a:pt x="361" y="4682"/>
                    </a:cubicBezTo>
                    <a:cubicBezTo>
                      <a:pt x="1452" y="4682"/>
                      <a:pt x="5387" y="893"/>
                      <a:pt x="5131" y="126"/>
                    </a:cubicBezTo>
                    <a:cubicBezTo>
                      <a:pt x="5102" y="39"/>
                      <a:pt x="5038" y="0"/>
                      <a:pt x="4944" y="0"/>
                    </a:cubicBezTo>
                    <a:close/>
                  </a:path>
                </a:pathLst>
              </a:custGeom>
              <a:solidFill>
                <a:schemeClr val="l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25" name="Google Shape;1163;p57"/>
              <p:cNvSpPr/>
              <p:nvPr/>
            </p:nvSpPr>
            <p:spPr>
              <a:xfrm>
                <a:off x="1806500" y="2945350"/>
                <a:ext cx="110000" cy="131875"/>
              </a:xfrm>
              <a:custGeom>
                <a:avLst/>
                <a:gdLst/>
                <a:ahLst/>
                <a:cxnLst/>
                <a:rect l="l" t="t" r="r" b="b"/>
                <a:pathLst>
                  <a:path w="4400" h="5275" extrusionOk="0">
                    <a:moveTo>
                      <a:pt x="3291" y="0"/>
                    </a:moveTo>
                    <a:cubicBezTo>
                      <a:pt x="2624" y="0"/>
                      <a:pt x="198" y="4464"/>
                      <a:pt x="198" y="4464"/>
                    </a:cubicBezTo>
                    <a:cubicBezTo>
                      <a:pt x="0" y="5037"/>
                      <a:pt x="32" y="5274"/>
                      <a:pt x="205" y="5274"/>
                    </a:cubicBezTo>
                    <a:cubicBezTo>
                      <a:pt x="960" y="5274"/>
                      <a:pt x="4399" y="799"/>
                      <a:pt x="3368" y="26"/>
                    </a:cubicBezTo>
                    <a:cubicBezTo>
                      <a:pt x="3346" y="8"/>
                      <a:pt x="3320" y="0"/>
                      <a:pt x="3291" y="0"/>
                    </a:cubicBezTo>
                    <a:close/>
                  </a:path>
                </a:pathLst>
              </a:custGeom>
              <a:solidFill>
                <a:schemeClr val="l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26" name="Google Shape;1164;p57"/>
              <p:cNvSpPr/>
              <p:nvPr/>
            </p:nvSpPr>
            <p:spPr>
              <a:xfrm>
                <a:off x="1603550" y="1785000"/>
                <a:ext cx="1186500" cy="1284000"/>
              </a:xfrm>
              <a:custGeom>
                <a:avLst/>
                <a:gdLst/>
                <a:ahLst/>
                <a:cxnLst/>
                <a:rect l="l" t="t" r="r" b="b"/>
                <a:pathLst>
                  <a:path w="47460" h="51360" extrusionOk="0">
                    <a:moveTo>
                      <a:pt x="20819" y="1"/>
                    </a:moveTo>
                    <a:cubicBezTo>
                      <a:pt x="13039" y="1"/>
                      <a:pt x="16143" y="19034"/>
                      <a:pt x="20046" y="28687"/>
                    </a:cubicBezTo>
                    <a:cubicBezTo>
                      <a:pt x="20859" y="30704"/>
                      <a:pt x="21637" y="32403"/>
                      <a:pt x="22372" y="33834"/>
                    </a:cubicBezTo>
                    <a:lnTo>
                      <a:pt x="22372" y="33834"/>
                    </a:lnTo>
                    <a:cubicBezTo>
                      <a:pt x="19950" y="30723"/>
                      <a:pt x="17446" y="26992"/>
                      <a:pt x="15924" y="23298"/>
                    </a:cubicBezTo>
                    <a:cubicBezTo>
                      <a:pt x="12543" y="14844"/>
                      <a:pt x="11803" y="3220"/>
                      <a:pt x="10324" y="3008"/>
                    </a:cubicBezTo>
                    <a:cubicBezTo>
                      <a:pt x="10165" y="2987"/>
                      <a:pt x="10007" y="2977"/>
                      <a:pt x="9851" y="2977"/>
                    </a:cubicBezTo>
                    <a:cubicBezTo>
                      <a:pt x="3780" y="2977"/>
                      <a:pt x="0" y="18741"/>
                      <a:pt x="9478" y="30589"/>
                    </a:cubicBezTo>
                    <a:cubicBezTo>
                      <a:pt x="9478" y="30589"/>
                      <a:pt x="18461" y="47180"/>
                      <a:pt x="42343" y="51301"/>
                    </a:cubicBezTo>
                    <a:cubicBezTo>
                      <a:pt x="42581" y="51341"/>
                      <a:pt x="42797" y="51360"/>
                      <a:pt x="42992" y="51360"/>
                    </a:cubicBezTo>
                    <a:cubicBezTo>
                      <a:pt x="47460" y="51360"/>
                      <a:pt x="40828" y="41319"/>
                      <a:pt x="40018" y="40205"/>
                    </a:cubicBezTo>
                    <a:cubicBezTo>
                      <a:pt x="38010" y="38092"/>
                      <a:pt x="36319" y="35661"/>
                      <a:pt x="34840" y="33020"/>
                    </a:cubicBezTo>
                    <a:cubicBezTo>
                      <a:pt x="22053" y="11885"/>
                      <a:pt x="24273" y="472"/>
                      <a:pt x="21525" y="50"/>
                    </a:cubicBezTo>
                    <a:cubicBezTo>
                      <a:pt x="21280" y="17"/>
                      <a:pt x="21045" y="1"/>
                      <a:pt x="20819" y="1"/>
                    </a:cubicBezTo>
                    <a:close/>
                  </a:path>
                </a:pathLst>
              </a:custGeom>
              <a:solidFill>
                <a:schemeClr val="accen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27" name="Google Shape;1165;p57"/>
              <p:cNvSpPr/>
              <p:nvPr/>
            </p:nvSpPr>
            <p:spPr>
              <a:xfrm>
                <a:off x="4591000" y="1999775"/>
                <a:ext cx="532950" cy="1007900"/>
              </a:xfrm>
              <a:custGeom>
                <a:avLst/>
                <a:gdLst/>
                <a:ahLst/>
                <a:cxnLst/>
                <a:rect l="l" t="t" r="r" b="b"/>
                <a:pathLst>
                  <a:path w="21318" h="40316" extrusionOk="0">
                    <a:moveTo>
                      <a:pt x="16087" y="0"/>
                    </a:moveTo>
                    <a:cubicBezTo>
                      <a:pt x="15729" y="0"/>
                      <a:pt x="15360" y="111"/>
                      <a:pt x="14991" y="335"/>
                    </a:cubicBezTo>
                    <a:cubicBezTo>
                      <a:pt x="12772" y="1603"/>
                      <a:pt x="9074" y="18405"/>
                      <a:pt x="4107" y="24323"/>
                    </a:cubicBezTo>
                    <a:cubicBezTo>
                      <a:pt x="266" y="28804"/>
                      <a:pt x="0" y="40316"/>
                      <a:pt x="4090" y="40316"/>
                    </a:cubicBezTo>
                    <a:cubicBezTo>
                      <a:pt x="5401" y="40316"/>
                      <a:pt x="7159" y="39133"/>
                      <a:pt x="9391" y="36158"/>
                    </a:cubicBezTo>
                    <a:cubicBezTo>
                      <a:pt x="12033" y="32143"/>
                      <a:pt x="14252" y="27810"/>
                      <a:pt x="15837" y="23160"/>
                    </a:cubicBezTo>
                    <a:cubicBezTo>
                      <a:pt x="21317" y="7947"/>
                      <a:pt x="19109" y="0"/>
                      <a:pt x="16087" y="0"/>
                    </a:cubicBezTo>
                    <a:close/>
                  </a:path>
                </a:pathLst>
              </a:custGeom>
              <a:solidFill>
                <a:schemeClr val="accen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28" name="Google Shape;1166;p57"/>
              <p:cNvSpPr/>
              <p:nvPr/>
            </p:nvSpPr>
            <p:spPr>
              <a:xfrm>
                <a:off x="3800725" y="1985275"/>
                <a:ext cx="2279450" cy="3055700"/>
              </a:xfrm>
              <a:custGeom>
                <a:avLst/>
                <a:gdLst/>
                <a:ahLst/>
                <a:cxnLst/>
                <a:rect l="l" t="t" r="r" b="b"/>
                <a:pathLst>
                  <a:path w="91178" h="122228" extrusionOk="0">
                    <a:moveTo>
                      <a:pt x="82056" y="0"/>
                    </a:moveTo>
                    <a:cubicBezTo>
                      <a:pt x="81519" y="0"/>
                      <a:pt x="80997" y="197"/>
                      <a:pt x="80523" y="598"/>
                    </a:cubicBezTo>
                    <a:cubicBezTo>
                      <a:pt x="79150" y="1866"/>
                      <a:pt x="73760" y="17717"/>
                      <a:pt x="73760" y="17717"/>
                    </a:cubicBezTo>
                    <a:cubicBezTo>
                      <a:pt x="62244" y="33140"/>
                      <a:pt x="54120" y="37197"/>
                      <a:pt x="48759" y="37197"/>
                    </a:cubicBezTo>
                    <a:cubicBezTo>
                      <a:pt x="42807" y="37197"/>
                      <a:pt x="40262" y="32194"/>
                      <a:pt x="40262" y="32194"/>
                    </a:cubicBezTo>
                    <a:cubicBezTo>
                      <a:pt x="48772" y="21371"/>
                      <a:pt x="46300" y="12550"/>
                      <a:pt x="43302" y="12550"/>
                    </a:cubicBezTo>
                    <a:cubicBezTo>
                      <a:pt x="42465" y="12550"/>
                      <a:pt x="41588" y="13237"/>
                      <a:pt x="40896" y="14758"/>
                    </a:cubicBezTo>
                    <a:cubicBezTo>
                      <a:pt x="37832" y="21733"/>
                      <a:pt x="25151" y="28601"/>
                      <a:pt x="14055" y="45298"/>
                    </a:cubicBezTo>
                    <a:cubicBezTo>
                      <a:pt x="2959" y="61994"/>
                      <a:pt x="1" y="122228"/>
                      <a:pt x="1" y="122228"/>
                    </a:cubicBezTo>
                    <a:lnTo>
                      <a:pt x="47342" y="122228"/>
                    </a:lnTo>
                    <a:cubicBezTo>
                      <a:pt x="47342" y="122228"/>
                      <a:pt x="40368" y="79430"/>
                      <a:pt x="45229" y="66961"/>
                    </a:cubicBezTo>
                    <a:cubicBezTo>
                      <a:pt x="50195" y="54491"/>
                      <a:pt x="72492" y="50264"/>
                      <a:pt x="81263" y="32089"/>
                    </a:cubicBezTo>
                    <a:cubicBezTo>
                      <a:pt x="91178" y="11698"/>
                      <a:pt x="86190" y="0"/>
                      <a:pt x="82056" y="0"/>
                    </a:cubicBezTo>
                    <a:close/>
                  </a:path>
                </a:pathLst>
              </a:custGeom>
              <a:solidFill>
                <a:schemeClr val="accent3"/>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29" name="Google Shape;1167;p57"/>
              <p:cNvSpPr/>
              <p:nvPr/>
            </p:nvSpPr>
            <p:spPr>
              <a:xfrm>
                <a:off x="4796700" y="2368725"/>
                <a:ext cx="141925" cy="182375"/>
              </a:xfrm>
              <a:custGeom>
                <a:avLst/>
                <a:gdLst/>
                <a:ahLst/>
                <a:cxnLst/>
                <a:rect l="l" t="t" r="r" b="b"/>
                <a:pathLst>
                  <a:path w="5677" h="7295" extrusionOk="0">
                    <a:moveTo>
                      <a:pt x="2321" y="0"/>
                    </a:moveTo>
                    <a:cubicBezTo>
                      <a:pt x="2250" y="0"/>
                      <a:pt x="2148" y="83"/>
                      <a:pt x="2008" y="266"/>
                    </a:cubicBezTo>
                    <a:cubicBezTo>
                      <a:pt x="2008" y="266"/>
                      <a:pt x="0" y="5866"/>
                      <a:pt x="2008" y="7134"/>
                    </a:cubicBezTo>
                    <a:cubicBezTo>
                      <a:pt x="2208" y="7244"/>
                      <a:pt x="2403" y="7295"/>
                      <a:pt x="2593" y="7295"/>
                    </a:cubicBezTo>
                    <a:cubicBezTo>
                      <a:pt x="4405" y="7295"/>
                      <a:pt x="5677" y="2682"/>
                      <a:pt x="5390" y="1534"/>
                    </a:cubicBezTo>
                    <a:cubicBezTo>
                      <a:pt x="5369" y="1407"/>
                      <a:pt x="5343" y="1350"/>
                      <a:pt x="5313" y="1350"/>
                    </a:cubicBezTo>
                    <a:cubicBezTo>
                      <a:pt x="5040" y="1350"/>
                      <a:pt x="4365" y="5993"/>
                      <a:pt x="2748" y="6183"/>
                    </a:cubicBezTo>
                    <a:cubicBezTo>
                      <a:pt x="2726" y="6186"/>
                      <a:pt x="2704" y="6187"/>
                      <a:pt x="2683" y="6187"/>
                    </a:cubicBezTo>
                    <a:cubicBezTo>
                      <a:pt x="1279" y="6187"/>
                      <a:pt x="2940" y="0"/>
                      <a:pt x="2321" y="0"/>
                    </a:cubicBezTo>
                    <a:close/>
                  </a:path>
                </a:pathLst>
              </a:custGeom>
              <a:solidFill>
                <a:schemeClr val="l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30" name="Google Shape;1168;p57"/>
              <p:cNvSpPr/>
              <p:nvPr/>
            </p:nvSpPr>
            <p:spPr>
              <a:xfrm>
                <a:off x="5813800" y="2182025"/>
                <a:ext cx="165725" cy="216550"/>
              </a:xfrm>
              <a:custGeom>
                <a:avLst/>
                <a:gdLst/>
                <a:ahLst/>
                <a:cxnLst/>
                <a:rect l="l" t="t" r="r" b="b"/>
                <a:pathLst>
                  <a:path w="6629" h="8662" extrusionOk="0">
                    <a:moveTo>
                      <a:pt x="2562" y="0"/>
                    </a:moveTo>
                    <a:cubicBezTo>
                      <a:pt x="2485" y="0"/>
                      <a:pt x="2374" y="104"/>
                      <a:pt x="2220" y="337"/>
                    </a:cubicBezTo>
                    <a:cubicBezTo>
                      <a:pt x="2220" y="337"/>
                      <a:pt x="0" y="6994"/>
                      <a:pt x="2537" y="8473"/>
                    </a:cubicBezTo>
                    <a:cubicBezTo>
                      <a:pt x="2765" y="8602"/>
                      <a:pt x="2986" y="8661"/>
                      <a:pt x="3200" y="8661"/>
                    </a:cubicBezTo>
                    <a:cubicBezTo>
                      <a:pt x="5267" y="8661"/>
                      <a:pt x="6628" y="3147"/>
                      <a:pt x="6341" y="1710"/>
                    </a:cubicBezTo>
                    <a:cubicBezTo>
                      <a:pt x="6308" y="1547"/>
                      <a:pt x="6272" y="1473"/>
                      <a:pt x="6231" y="1473"/>
                    </a:cubicBezTo>
                    <a:cubicBezTo>
                      <a:pt x="5877" y="1473"/>
                      <a:pt x="5172" y="7027"/>
                      <a:pt x="3276" y="7311"/>
                    </a:cubicBezTo>
                    <a:cubicBezTo>
                      <a:pt x="3242" y="7316"/>
                      <a:pt x="3208" y="7319"/>
                      <a:pt x="3176" y="7319"/>
                    </a:cubicBezTo>
                    <a:cubicBezTo>
                      <a:pt x="1451" y="7319"/>
                      <a:pt x="3207" y="0"/>
                      <a:pt x="2562" y="0"/>
                    </a:cubicBezTo>
                    <a:close/>
                  </a:path>
                </a:pathLst>
              </a:custGeom>
              <a:solidFill>
                <a:schemeClr val="l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31" name="Google Shape;1169;p57"/>
              <p:cNvSpPr/>
              <p:nvPr/>
            </p:nvSpPr>
            <p:spPr>
              <a:xfrm>
                <a:off x="4563375" y="2742950"/>
                <a:ext cx="127675" cy="115000"/>
              </a:xfrm>
              <a:custGeom>
                <a:avLst/>
                <a:gdLst/>
                <a:ahLst/>
                <a:cxnLst/>
                <a:rect l="l" t="t" r="r" b="b"/>
                <a:pathLst>
                  <a:path w="5107" h="4600" extrusionOk="0">
                    <a:moveTo>
                      <a:pt x="239" y="1"/>
                    </a:moveTo>
                    <a:cubicBezTo>
                      <a:pt x="45" y="1"/>
                      <a:pt x="1" y="165"/>
                      <a:pt x="140" y="514"/>
                    </a:cubicBezTo>
                    <a:cubicBezTo>
                      <a:pt x="514" y="1356"/>
                      <a:pt x="4118" y="4599"/>
                      <a:pt x="4793" y="4599"/>
                    </a:cubicBezTo>
                    <a:cubicBezTo>
                      <a:pt x="4881" y="4599"/>
                      <a:pt x="4919" y="4545"/>
                      <a:pt x="4895" y="4423"/>
                    </a:cubicBezTo>
                    <a:cubicBezTo>
                      <a:pt x="4895" y="4423"/>
                      <a:pt x="5106" y="3789"/>
                      <a:pt x="2993" y="1887"/>
                    </a:cubicBezTo>
                    <a:cubicBezTo>
                      <a:pt x="1647" y="683"/>
                      <a:pt x="633" y="1"/>
                      <a:pt x="239" y="1"/>
                    </a:cubicBezTo>
                    <a:close/>
                  </a:path>
                </a:pathLst>
              </a:custGeom>
              <a:solidFill>
                <a:schemeClr val="l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32" name="Google Shape;1170;p57"/>
              <p:cNvSpPr/>
              <p:nvPr/>
            </p:nvSpPr>
            <p:spPr>
              <a:xfrm>
                <a:off x="4526100" y="2784950"/>
                <a:ext cx="134650" cy="118825"/>
              </a:xfrm>
              <a:custGeom>
                <a:avLst/>
                <a:gdLst/>
                <a:ahLst/>
                <a:cxnLst/>
                <a:rect l="l" t="t" r="r" b="b"/>
                <a:pathLst>
                  <a:path w="5386" h="4753" extrusionOk="0">
                    <a:moveTo>
                      <a:pt x="416" y="1"/>
                    </a:moveTo>
                    <a:cubicBezTo>
                      <a:pt x="338" y="1"/>
                      <a:pt x="283" y="33"/>
                      <a:pt x="257" y="102"/>
                    </a:cubicBezTo>
                    <a:cubicBezTo>
                      <a:pt x="1" y="871"/>
                      <a:pt x="3963" y="4753"/>
                      <a:pt x="5038" y="4753"/>
                    </a:cubicBezTo>
                    <a:cubicBezTo>
                      <a:pt x="5292" y="4753"/>
                      <a:pt x="5385" y="4536"/>
                      <a:pt x="5224" y="4012"/>
                    </a:cubicBezTo>
                    <a:cubicBezTo>
                      <a:pt x="5224" y="4012"/>
                      <a:pt x="1302" y="1"/>
                      <a:pt x="416" y="1"/>
                    </a:cubicBezTo>
                    <a:close/>
                  </a:path>
                </a:pathLst>
              </a:custGeom>
              <a:solidFill>
                <a:schemeClr val="l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33" name="Google Shape;1171;p57"/>
              <p:cNvSpPr/>
              <p:nvPr/>
            </p:nvSpPr>
            <p:spPr>
              <a:xfrm>
                <a:off x="4480100" y="2820725"/>
                <a:ext cx="128375" cy="117875"/>
              </a:xfrm>
              <a:custGeom>
                <a:avLst/>
                <a:gdLst/>
                <a:ahLst/>
                <a:cxnLst/>
                <a:rect l="l" t="t" r="r" b="b"/>
                <a:pathLst>
                  <a:path w="5135" h="4715" extrusionOk="0">
                    <a:moveTo>
                      <a:pt x="1050" y="1"/>
                    </a:moveTo>
                    <a:cubicBezTo>
                      <a:pt x="1003" y="1"/>
                      <a:pt x="964" y="15"/>
                      <a:pt x="935" y="44"/>
                    </a:cubicBezTo>
                    <a:cubicBezTo>
                      <a:pt x="0" y="979"/>
                      <a:pt x="4052" y="4715"/>
                      <a:pt x="4908" y="4715"/>
                    </a:cubicBezTo>
                    <a:cubicBezTo>
                      <a:pt x="5116" y="4715"/>
                      <a:pt x="5134" y="4493"/>
                      <a:pt x="4845" y="3954"/>
                    </a:cubicBezTo>
                    <a:cubicBezTo>
                      <a:pt x="4845" y="3954"/>
                      <a:pt x="1832" y="1"/>
                      <a:pt x="1050" y="1"/>
                    </a:cubicBezTo>
                    <a:close/>
                  </a:path>
                </a:pathLst>
              </a:custGeom>
              <a:solidFill>
                <a:schemeClr val="l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34" name="Google Shape;1172;p57"/>
              <p:cNvSpPr/>
              <p:nvPr/>
            </p:nvSpPr>
            <p:spPr>
              <a:xfrm>
                <a:off x="5609575" y="2844625"/>
                <a:ext cx="127625" cy="116350"/>
              </a:xfrm>
              <a:custGeom>
                <a:avLst/>
                <a:gdLst/>
                <a:ahLst/>
                <a:cxnLst/>
                <a:rect l="l" t="t" r="r" b="b"/>
                <a:pathLst>
                  <a:path w="5105" h="4654" extrusionOk="0">
                    <a:moveTo>
                      <a:pt x="256" y="0"/>
                    </a:moveTo>
                    <a:cubicBezTo>
                      <a:pt x="53" y="0"/>
                      <a:pt x="1" y="153"/>
                      <a:pt x="138" y="462"/>
                    </a:cubicBezTo>
                    <a:cubicBezTo>
                      <a:pt x="513" y="1398"/>
                      <a:pt x="4201" y="4653"/>
                      <a:pt x="4821" y="4653"/>
                    </a:cubicBezTo>
                    <a:cubicBezTo>
                      <a:pt x="4901" y="4653"/>
                      <a:pt x="4930" y="4599"/>
                      <a:pt x="4894" y="4478"/>
                    </a:cubicBezTo>
                    <a:cubicBezTo>
                      <a:pt x="4894" y="4478"/>
                      <a:pt x="5105" y="3844"/>
                      <a:pt x="3097" y="1942"/>
                    </a:cubicBezTo>
                    <a:cubicBezTo>
                      <a:pt x="1742" y="658"/>
                      <a:pt x="676" y="0"/>
                      <a:pt x="256" y="0"/>
                    </a:cubicBezTo>
                    <a:close/>
                  </a:path>
                </a:pathLst>
              </a:custGeom>
              <a:solidFill>
                <a:schemeClr val="l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35" name="Google Shape;1173;p57"/>
              <p:cNvSpPr/>
              <p:nvPr/>
            </p:nvSpPr>
            <p:spPr>
              <a:xfrm>
                <a:off x="5551150" y="2895300"/>
                <a:ext cx="134675" cy="117050"/>
              </a:xfrm>
              <a:custGeom>
                <a:avLst/>
                <a:gdLst/>
                <a:ahLst/>
                <a:cxnLst/>
                <a:rect l="l" t="t" r="r" b="b"/>
                <a:pathLst>
                  <a:path w="5387" h="4682" extrusionOk="0">
                    <a:moveTo>
                      <a:pt x="467" y="0"/>
                    </a:moveTo>
                    <a:cubicBezTo>
                      <a:pt x="367" y="0"/>
                      <a:pt x="295" y="39"/>
                      <a:pt x="256" y="126"/>
                    </a:cubicBezTo>
                    <a:cubicBezTo>
                      <a:pt x="1" y="893"/>
                      <a:pt x="3935" y="4682"/>
                      <a:pt x="5026" y="4682"/>
                    </a:cubicBezTo>
                    <a:cubicBezTo>
                      <a:pt x="5289" y="4682"/>
                      <a:pt x="5387" y="4463"/>
                      <a:pt x="5223" y="3930"/>
                    </a:cubicBezTo>
                    <a:cubicBezTo>
                      <a:pt x="5223" y="3930"/>
                      <a:pt x="1467" y="0"/>
                      <a:pt x="467" y="0"/>
                    </a:cubicBezTo>
                    <a:close/>
                  </a:path>
                </a:pathLst>
              </a:custGeom>
              <a:solidFill>
                <a:schemeClr val="l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36" name="Google Shape;1174;p57"/>
              <p:cNvSpPr/>
              <p:nvPr/>
            </p:nvSpPr>
            <p:spPr>
              <a:xfrm>
                <a:off x="5492625" y="2945350"/>
                <a:ext cx="111650" cy="131875"/>
              </a:xfrm>
              <a:custGeom>
                <a:avLst/>
                <a:gdLst/>
                <a:ahLst/>
                <a:cxnLst/>
                <a:rect l="l" t="t" r="r" b="b"/>
                <a:pathLst>
                  <a:path w="4466" h="5275" extrusionOk="0">
                    <a:moveTo>
                      <a:pt x="1194" y="0"/>
                    </a:moveTo>
                    <a:cubicBezTo>
                      <a:pt x="1165" y="0"/>
                      <a:pt x="1140" y="8"/>
                      <a:pt x="1118" y="26"/>
                    </a:cubicBezTo>
                    <a:cubicBezTo>
                      <a:pt x="1" y="799"/>
                      <a:pt x="3424" y="5274"/>
                      <a:pt x="4232" y="5274"/>
                    </a:cubicBezTo>
                    <a:cubicBezTo>
                      <a:pt x="4418" y="5274"/>
                      <a:pt x="4466" y="5037"/>
                      <a:pt x="4288" y="4464"/>
                    </a:cubicBezTo>
                    <a:cubicBezTo>
                      <a:pt x="4288" y="4464"/>
                      <a:pt x="1862" y="0"/>
                      <a:pt x="1194" y="0"/>
                    </a:cubicBezTo>
                    <a:close/>
                  </a:path>
                </a:pathLst>
              </a:custGeom>
              <a:solidFill>
                <a:schemeClr val="l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37" name="Google Shape;1175;p57"/>
              <p:cNvSpPr/>
              <p:nvPr/>
            </p:nvSpPr>
            <p:spPr>
              <a:xfrm>
                <a:off x="4618575" y="1785000"/>
                <a:ext cx="1186500" cy="1284000"/>
              </a:xfrm>
              <a:custGeom>
                <a:avLst/>
                <a:gdLst/>
                <a:ahLst/>
                <a:cxnLst/>
                <a:rect l="l" t="t" r="r" b="b"/>
                <a:pathLst>
                  <a:path w="47460" h="51360" extrusionOk="0">
                    <a:moveTo>
                      <a:pt x="26750" y="0"/>
                    </a:moveTo>
                    <a:cubicBezTo>
                      <a:pt x="26523" y="0"/>
                      <a:pt x="26287" y="17"/>
                      <a:pt x="26041" y="50"/>
                    </a:cubicBezTo>
                    <a:cubicBezTo>
                      <a:pt x="23293" y="472"/>
                      <a:pt x="25407" y="11885"/>
                      <a:pt x="12620" y="33020"/>
                    </a:cubicBezTo>
                    <a:cubicBezTo>
                      <a:pt x="11247" y="35661"/>
                      <a:pt x="9450" y="38092"/>
                      <a:pt x="7548" y="40205"/>
                    </a:cubicBezTo>
                    <a:cubicBezTo>
                      <a:pt x="6637" y="41319"/>
                      <a:pt x="1" y="51360"/>
                      <a:pt x="4469" y="51360"/>
                    </a:cubicBezTo>
                    <a:cubicBezTo>
                      <a:pt x="4663" y="51360"/>
                      <a:pt x="4879" y="51341"/>
                      <a:pt x="5118" y="51301"/>
                    </a:cubicBezTo>
                    <a:cubicBezTo>
                      <a:pt x="29105" y="47180"/>
                      <a:pt x="37982" y="30589"/>
                      <a:pt x="37982" y="30589"/>
                    </a:cubicBezTo>
                    <a:cubicBezTo>
                      <a:pt x="47460" y="18741"/>
                      <a:pt x="43680" y="2977"/>
                      <a:pt x="37707" y="2977"/>
                    </a:cubicBezTo>
                    <a:cubicBezTo>
                      <a:pt x="37554" y="2977"/>
                      <a:pt x="37399" y="2987"/>
                      <a:pt x="37242" y="3008"/>
                    </a:cubicBezTo>
                    <a:cubicBezTo>
                      <a:pt x="35868" y="3220"/>
                      <a:pt x="35023" y="14738"/>
                      <a:pt x="31641" y="23298"/>
                    </a:cubicBezTo>
                    <a:cubicBezTo>
                      <a:pt x="30058" y="27143"/>
                      <a:pt x="27410" y="31007"/>
                      <a:pt x="24899" y="34169"/>
                    </a:cubicBezTo>
                    <a:lnTo>
                      <a:pt x="24899" y="34169"/>
                    </a:lnTo>
                    <a:cubicBezTo>
                      <a:pt x="25686" y="32674"/>
                      <a:pt x="26528" y="30868"/>
                      <a:pt x="27415" y="28687"/>
                    </a:cubicBezTo>
                    <a:cubicBezTo>
                      <a:pt x="31419" y="18933"/>
                      <a:pt x="34525" y="0"/>
                      <a:pt x="26750" y="0"/>
                    </a:cubicBezTo>
                    <a:close/>
                  </a:path>
                </a:pathLst>
              </a:custGeom>
              <a:solidFill>
                <a:schemeClr val="accen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38" name="Google Shape;1176;p57"/>
              <p:cNvSpPr/>
              <p:nvPr/>
            </p:nvSpPr>
            <p:spPr>
              <a:xfrm>
                <a:off x="2480025" y="353341"/>
                <a:ext cx="3088100" cy="2436175"/>
              </a:xfrm>
              <a:custGeom>
                <a:avLst/>
                <a:gdLst/>
                <a:ahLst/>
                <a:cxnLst/>
                <a:rect l="l" t="t" r="r" b="b"/>
                <a:pathLst>
                  <a:path w="123524" h="97447" extrusionOk="0">
                    <a:moveTo>
                      <a:pt x="28626" y="0"/>
                    </a:moveTo>
                    <a:cubicBezTo>
                      <a:pt x="14613" y="0"/>
                      <a:pt x="1" y="15152"/>
                      <a:pt x="1789" y="37797"/>
                    </a:cubicBezTo>
                    <a:cubicBezTo>
                      <a:pt x="4970" y="78338"/>
                      <a:pt x="46032" y="97447"/>
                      <a:pt x="51876" y="97447"/>
                    </a:cubicBezTo>
                    <a:cubicBezTo>
                      <a:pt x="52049" y="97447"/>
                      <a:pt x="52191" y="97430"/>
                      <a:pt x="52300" y="97397"/>
                    </a:cubicBezTo>
                    <a:cubicBezTo>
                      <a:pt x="56210" y="96129"/>
                      <a:pt x="54836" y="94438"/>
                      <a:pt x="72167" y="80595"/>
                    </a:cubicBezTo>
                    <a:cubicBezTo>
                      <a:pt x="89497" y="66646"/>
                      <a:pt x="123524" y="33887"/>
                      <a:pt x="85376" y="12964"/>
                    </a:cubicBezTo>
                    <a:cubicBezTo>
                      <a:pt x="81404" y="10777"/>
                      <a:pt x="77815" y="9873"/>
                      <a:pt x="74596" y="9873"/>
                    </a:cubicBezTo>
                    <a:cubicBezTo>
                      <a:pt x="59143" y="9873"/>
                      <a:pt x="52195" y="30717"/>
                      <a:pt x="52195" y="30717"/>
                    </a:cubicBezTo>
                    <a:cubicBezTo>
                      <a:pt x="49937" y="9059"/>
                      <a:pt x="39461" y="0"/>
                      <a:pt x="28626" y="0"/>
                    </a:cubicBezTo>
                    <a:close/>
                  </a:path>
                </a:pathLst>
              </a:custGeom>
              <a:solidFill>
                <a:schemeClr val="accen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39" name="Google Shape;1177;p57"/>
              <p:cNvSpPr/>
              <p:nvPr/>
            </p:nvSpPr>
            <p:spPr>
              <a:xfrm>
                <a:off x="4249600" y="689791"/>
                <a:ext cx="411950" cy="168500"/>
              </a:xfrm>
              <a:custGeom>
                <a:avLst/>
                <a:gdLst/>
                <a:ahLst/>
                <a:cxnLst/>
                <a:rect l="l" t="t" r="r" b="b"/>
                <a:pathLst>
                  <a:path w="16478" h="6740" extrusionOk="0">
                    <a:moveTo>
                      <a:pt x="6458" y="0"/>
                    </a:moveTo>
                    <a:cubicBezTo>
                      <a:pt x="2327" y="0"/>
                      <a:pt x="0" y="3207"/>
                      <a:pt x="2129" y="3207"/>
                    </a:cubicBezTo>
                    <a:cubicBezTo>
                      <a:pt x="2162" y="3207"/>
                      <a:pt x="2195" y="3206"/>
                      <a:pt x="2229" y="3204"/>
                    </a:cubicBezTo>
                    <a:cubicBezTo>
                      <a:pt x="3071" y="3168"/>
                      <a:pt x="4026" y="3055"/>
                      <a:pt x="5100" y="3055"/>
                    </a:cubicBezTo>
                    <a:cubicBezTo>
                      <a:pt x="7128" y="3055"/>
                      <a:pt x="9578" y="3457"/>
                      <a:pt x="12479" y="5529"/>
                    </a:cubicBezTo>
                    <a:cubicBezTo>
                      <a:pt x="13324" y="6076"/>
                      <a:pt x="14753" y="6739"/>
                      <a:pt x="15536" y="6739"/>
                    </a:cubicBezTo>
                    <a:cubicBezTo>
                      <a:pt x="16417" y="6739"/>
                      <a:pt x="16478" y="5898"/>
                      <a:pt x="13959" y="3099"/>
                    </a:cubicBezTo>
                    <a:cubicBezTo>
                      <a:pt x="11740" y="563"/>
                      <a:pt x="7196" y="34"/>
                      <a:pt x="7196" y="34"/>
                    </a:cubicBezTo>
                    <a:cubicBezTo>
                      <a:pt x="6944" y="11"/>
                      <a:pt x="6698" y="0"/>
                      <a:pt x="6458" y="0"/>
                    </a:cubicBezTo>
                    <a:close/>
                  </a:path>
                </a:pathLst>
              </a:custGeom>
              <a:solidFill>
                <a:schemeClr val="l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40" name="Google Shape;1178;p57"/>
              <p:cNvSpPr/>
              <p:nvPr/>
            </p:nvSpPr>
            <p:spPr>
              <a:xfrm>
                <a:off x="3095800" y="441191"/>
                <a:ext cx="445425" cy="237500"/>
              </a:xfrm>
              <a:custGeom>
                <a:avLst/>
                <a:gdLst/>
                <a:ahLst/>
                <a:cxnLst/>
                <a:rect l="l" t="t" r="r" b="b"/>
                <a:pathLst>
                  <a:path w="17817" h="9500" extrusionOk="0">
                    <a:moveTo>
                      <a:pt x="5020" y="1"/>
                    </a:moveTo>
                    <a:cubicBezTo>
                      <a:pt x="1700" y="1"/>
                      <a:pt x="0" y="1856"/>
                      <a:pt x="2202" y="2264"/>
                    </a:cubicBezTo>
                    <a:cubicBezTo>
                      <a:pt x="5055" y="2898"/>
                      <a:pt x="8965" y="3109"/>
                      <a:pt x="13509" y="7442"/>
                    </a:cubicBezTo>
                    <a:cubicBezTo>
                      <a:pt x="14458" y="8279"/>
                      <a:pt x="16262" y="9500"/>
                      <a:pt x="17083" y="9500"/>
                    </a:cubicBezTo>
                    <a:cubicBezTo>
                      <a:pt x="17817" y="9500"/>
                      <a:pt x="17767" y="8526"/>
                      <a:pt x="15623" y="5434"/>
                    </a:cubicBezTo>
                    <a:cubicBezTo>
                      <a:pt x="13509" y="2264"/>
                      <a:pt x="8331" y="573"/>
                      <a:pt x="8331" y="573"/>
                    </a:cubicBezTo>
                    <a:cubicBezTo>
                      <a:pt x="7125" y="163"/>
                      <a:pt x="6002" y="1"/>
                      <a:pt x="5020" y="1"/>
                    </a:cubicBezTo>
                    <a:close/>
                  </a:path>
                </a:pathLst>
              </a:custGeom>
              <a:solidFill>
                <a:schemeClr val="l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41" name="Google Shape;1179;p57"/>
              <p:cNvSpPr/>
              <p:nvPr/>
            </p:nvSpPr>
            <p:spPr>
              <a:xfrm>
                <a:off x="4690400" y="876841"/>
                <a:ext cx="172375" cy="147900"/>
              </a:xfrm>
              <a:custGeom>
                <a:avLst/>
                <a:gdLst/>
                <a:ahLst/>
                <a:cxnLst/>
                <a:rect l="l" t="t" r="r" b="b"/>
                <a:pathLst>
                  <a:path w="6895" h="5916" extrusionOk="0">
                    <a:moveTo>
                      <a:pt x="1083" y="0"/>
                    </a:moveTo>
                    <a:cubicBezTo>
                      <a:pt x="387" y="0"/>
                      <a:pt x="1" y="297"/>
                      <a:pt x="659" y="1006"/>
                    </a:cubicBezTo>
                    <a:cubicBezTo>
                      <a:pt x="1719" y="2243"/>
                      <a:pt x="3739" y="5916"/>
                      <a:pt x="5052" y="5916"/>
                    </a:cubicBezTo>
                    <a:cubicBezTo>
                      <a:pt x="5310" y="5916"/>
                      <a:pt x="5541" y="5774"/>
                      <a:pt x="5732" y="5444"/>
                    </a:cubicBezTo>
                    <a:cubicBezTo>
                      <a:pt x="6894" y="3436"/>
                      <a:pt x="3513" y="900"/>
                      <a:pt x="3513" y="900"/>
                    </a:cubicBezTo>
                    <a:cubicBezTo>
                      <a:pt x="2962" y="350"/>
                      <a:pt x="1839" y="0"/>
                      <a:pt x="1083" y="0"/>
                    </a:cubicBezTo>
                    <a:close/>
                  </a:path>
                </a:pathLst>
              </a:custGeom>
              <a:solidFill>
                <a:schemeClr val="lt2"/>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42" name="Google Shape;1180;p57"/>
              <p:cNvSpPr/>
              <p:nvPr/>
            </p:nvSpPr>
            <p:spPr>
              <a:xfrm>
                <a:off x="2968550" y="1570366"/>
                <a:ext cx="343475" cy="343450"/>
              </a:xfrm>
              <a:custGeom>
                <a:avLst/>
                <a:gdLst/>
                <a:ahLst/>
                <a:cxnLst/>
                <a:rect l="l" t="t" r="r" b="b"/>
                <a:pathLst>
                  <a:path w="13739" h="13738" extrusionOk="0">
                    <a:moveTo>
                      <a:pt x="6869" y="0"/>
                    </a:moveTo>
                    <a:cubicBezTo>
                      <a:pt x="3171" y="0"/>
                      <a:pt x="1" y="3065"/>
                      <a:pt x="1" y="6869"/>
                    </a:cubicBezTo>
                    <a:cubicBezTo>
                      <a:pt x="1" y="10673"/>
                      <a:pt x="3171" y="13738"/>
                      <a:pt x="6869" y="13738"/>
                    </a:cubicBezTo>
                    <a:cubicBezTo>
                      <a:pt x="10674" y="13738"/>
                      <a:pt x="13738" y="10673"/>
                      <a:pt x="13738" y="6869"/>
                    </a:cubicBezTo>
                    <a:cubicBezTo>
                      <a:pt x="13738" y="3065"/>
                      <a:pt x="10674" y="0"/>
                      <a:pt x="6869" y="0"/>
                    </a:cubicBezTo>
                    <a:close/>
                  </a:path>
                </a:pathLst>
              </a:custGeom>
              <a:solidFill>
                <a:schemeClr val="accent3"/>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43" name="Google Shape;1181;p57"/>
              <p:cNvSpPr/>
              <p:nvPr/>
            </p:nvSpPr>
            <p:spPr>
              <a:xfrm>
                <a:off x="4183800" y="1596791"/>
                <a:ext cx="343450" cy="343450"/>
              </a:xfrm>
              <a:custGeom>
                <a:avLst/>
                <a:gdLst/>
                <a:ahLst/>
                <a:cxnLst/>
                <a:rect l="l" t="t" r="r" b="b"/>
                <a:pathLst>
                  <a:path w="13738" h="13738" extrusionOk="0">
                    <a:moveTo>
                      <a:pt x="6869" y="0"/>
                    </a:moveTo>
                    <a:cubicBezTo>
                      <a:pt x="3065" y="0"/>
                      <a:pt x="0" y="3170"/>
                      <a:pt x="0" y="6869"/>
                    </a:cubicBezTo>
                    <a:cubicBezTo>
                      <a:pt x="0" y="10673"/>
                      <a:pt x="3065" y="13738"/>
                      <a:pt x="6869" y="13738"/>
                    </a:cubicBezTo>
                    <a:cubicBezTo>
                      <a:pt x="10673" y="13738"/>
                      <a:pt x="13738" y="10673"/>
                      <a:pt x="13738" y="6869"/>
                    </a:cubicBezTo>
                    <a:cubicBezTo>
                      <a:pt x="13738" y="3170"/>
                      <a:pt x="10673" y="0"/>
                      <a:pt x="6869" y="0"/>
                    </a:cubicBezTo>
                    <a:close/>
                  </a:path>
                </a:pathLst>
              </a:custGeom>
              <a:solidFill>
                <a:schemeClr val="accent3"/>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44" name="Google Shape;1182;p57"/>
              <p:cNvSpPr/>
              <p:nvPr/>
            </p:nvSpPr>
            <p:spPr>
              <a:xfrm>
                <a:off x="3562700" y="1586741"/>
                <a:ext cx="400075" cy="256775"/>
              </a:xfrm>
              <a:custGeom>
                <a:avLst/>
                <a:gdLst/>
                <a:ahLst/>
                <a:cxnLst/>
                <a:rect l="l" t="t" r="r" b="b"/>
                <a:pathLst>
                  <a:path w="16003" h="10271" extrusionOk="0">
                    <a:moveTo>
                      <a:pt x="13674" y="1"/>
                    </a:moveTo>
                    <a:cubicBezTo>
                      <a:pt x="12108" y="1"/>
                      <a:pt x="13065" y="7173"/>
                      <a:pt x="8526" y="7173"/>
                    </a:cubicBezTo>
                    <a:cubicBezTo>
                      <a:pt x="8437" y="7173"/>
                      <a:pt x="8346" y="7171"/>
                      <a:pt x="8254" y="7165"/>
                    </a:cubicBezTo>
                    <a:cubicBezTo>
                      <a:pt x="4027" y="6954"/>
                      <a:pt x="3287" y="296"/>
                      <a:pt x="3287" y="296"/>
                    </a:cubicBezTo>
                    <a:cubicBezTo>
                      <a:pt x="3125" y="244"/>
                      <a:pt x="2970" y="219"/>
                      <a:pt x="2824" y="219"/>
                    </a:cubicBezTo>
                    <a:cubicBezTo>
                      <a:pt x="1" y="219"/>
                      <a:pt x="106" y="9426"/>
                      <a:pt x="8042" y="10230"/>
                    </a:cubicBezTo>
                    <a:cubicBezTo>
                      <a:pt x="8307" y="10257"/>
                      <a:pt x="8562" y="10271"/>
                      <a:pt x="8810" y="10271"/>
                    </a:cubicBezTo>
                    <a:cubicBezTo>
                      <a:pt x="15189" y="10271"/>
                      <a:pt x="16002" y="1411"/>
                      <a:pt x="14171" y="191"/>
                    </a:cubicBezTo>
                    <a:cubicBezTo>
                      <a:pt x="13980" y="61"/>
                      <a:pt x="13817" y="1"/>
                      <a:pt x="13674" y="1"/>
                    </a:cubicBezTo>
                    <a:close/>
                  </a:path>
                </a:pathLst>
              </a:custGeom>
              <a:solidFill>
                <a:schemeClr val="accent5"/>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45" name="Google Shape;1183;p57"/>
              <p:cNvSpPr/>
              <p:nvPr/>
            </p:nvSpPr>
            <p:spPr>
              <a:xfrm>
                <a:off x="3330475" y="1464691"/>
                <a:ext cx="211375" cy="214000"/>
              </a:xfrm>
              <a:custGeom>
                <a:avLst/>
                <a:gdLst/>
                <a:ahLst/>
                <a:cxnLst/>
                <a:rect l="l" t="t" r="r" b="b"/>
                <a:pathLst>
                  <a:path w="8455" h="8560" extrusionOk="0">
                    <a:moveTo>
                      <a:pt x="4228" y="0"/>
                    </a:moveTo>
                    <a:cubicBezTo>
                      <a:pt x="1903" y="0"/>
                      <a:pt x="1" y="1903"/>
                      <a:pt x="1" y="4227"/>
                    </a:cubicBezTo>
                    <a:cubicBezTo>
                      <a:pt x="1" y="6552"/>
                      <a:pt x="1903" y="8560"/>
                      <a:pt x="4228" y="8560"/>
                    </a:cubicBezTo>
                    <a:cubicBezTo>
                      <a:pt x="6553" y="8560"/>
                      <a:pt x="8455" y="6552"/>
                      <a:pt x="8455" y="4227"/>
                    </a:cubicBezTo>
                    <a:cubicBezTo>
                      <a:pt x="8455" y="1903"/>
                      <a:pt x="6553" y="0"/>
                      <a:pt x="4228" y="0"/>
                    </a:cubicBezTo>
                    <a:close/>
                  </a:path>
                </a:pathLst>
              </a:custGeom>
              <a:solidFill>
                <a:schemeClr val="accent5"/>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sp>
            <p:nvSpPr>
              <p:cNvPr id="46" name="Google Shape;1184;p57"/>
              <p:cNvSpPr/>
              <p:nvPr/>
            </p:nvSpPr>
            <p:spPr>
              <a:xfrm>
                <a:off x="3985650" y="1480541"/>
                <a:ext cx="214025" cy="211375"/>
              </a:xfrm>
              <a:custGeom>
                <a:avLst/>
                <a:gdLst/>
                <a:ahLst/>
                <a:cxnLst/>
                <a:rect l="l" t="t" r="r" b="b"/>
                <a:pathLst>
                  <a:path w="8561" h="8455" extrusionOk="0">
                    <a:moveTo>
                      <a:pt x="4228" y="0"/>
                    </a:moveTo>
                    <a:cubicBezTo>
                      <a:pt x="1903" y="0"/>
                      <a:pt x="1" y="1903"/>
                      <a:pt x="1" y="4227"/>
                    </a:cubicBezTo>
                    <a:cubicBezTo>
                      <a:pt x="1" y="6552"/>
                      <a:pt x="1903" y="8454"/>
                      <a:pt x="4228" y="8454"/>
                    </a:cubicBezTo>
                    <a:cubicBezTo>
                      <a:pt x="6658" y="8454"/>
                      <a:pt x="8560" y="6552"/>
                      <a:pt x="8560" y="4227"/>
                    </a:cubicBezTo>
                    <a:cubicBezTo>
                      <a:pt x="8560" y="1903"/>
                      <a:pt x="6658" y="0"/>
                      <a:pt x="4228" y="0"/>
                    </a:cubicBezTo>
                    <a:close/>
                  </a:path>
                </a:pathLst>
              </a:custGeom>
              <a:solidFill>
                <a:schemeClr val="accent5"/>
              </a:solidFill>
              <a:ln>
                <a:noFill/>
              </a:ln>
            </p:spPr>
            <p:txBody>
              <a:bodyPr spcFirstLastPara="1" wrap="square" lIns="91425" tIns="91425" rIns="91425" bIns="91425" anchor="ctr" anchorCtr="0">
                <a:noAutofit/>
              </a:bodyPr>
              <a:lstStyle/>
              <a:p>
                <a:pPr defTabSz="914378">
                  <a:buClr>
                    <a:srgbClr val="000000"/>
                  </a:buClr>
                </a:pPr>
                <a:endParaRPr sz="1400" kern="0">
                  <a:solidFill>
                    <a:srgbClr val="000000"/>
                  </a:solidFill>
                  <a:latin typeface="Arial"/>
                  <a:cs typeface="Arial"/>
                  <a:sym typeface="Arial"/>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rot="959250">
            <a:off x="15666508" y="7120271"/>
            <a:ext cx="2906497" cy="3134634"/>
          </a:xfrm>
          <a:custGeom>
            <a:avLst/>
            <a:gdLst/>
            <a:ahLst/>
            <a:cxnLst/>
            <a:rect l="l" t="t" r="r" b="b"/>
            <a:pathLst>
              <a:path w="3337777" h="3729359">
                <a:moveTo>
                  <a:pt x="0" y="0"/>
                </a:moveTo>
                <a:lnTo>
                  <a:pt x="3337776" y="0"/>
                </a:lnTo>
                <a:lnTo>
                  <a:pt x="3337776" y="3729359"/>
                </a:lnTo>
                <a:lnTo>
                  <a:pt x="0" y="372935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rot="5400000">
            <a:off x="14878049" y="361951"/>
            <a:ext cx="3771900" cy="3048000"/>
          </a:xfrm>
          <a:custGeom>
            <a:avLst/>
            <a:gdLst/>
            <a:ahLst/>
            <a:cxnLst/>
            <a:rect l="l" t="t" r="r" b="b"/>
            <a:pathLst>
              <a:path w="4346405" h="3493423">
                <a:moveTo>
                  <a:pt x="0" y="0"/>
                </a:moveTo>
                <a:lnTo>
                  <a:pt x="4346405" y="0"/>
                </a:lnTo>
                <a:lnTo>
                  <a:pt x="4346405" y="3493423"/>
                </a:lnTo>
                <a:lnTo>
                  <a:pt x="0" y="349342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rot="345106">
            <a:off x="-837580" y="7855191"/>
            <a:ext cx="3282092" cy="3084260"/>
          </a:xfrm>
          <a:custGeom>
            <a:avLst/>
            <a:gdLst/>
            <a:ahLst/>
            <a:cxnLst/>
            <a:rect l="l" t="t" r="r" b="b"/>
            <a:pathLst>
              <a:path w="4296173" h="4206669">
                <a:moveTo>
                  <a:pt x="0" y="0"/>
                </a:moveTo>
                <a:lnTo>
                  <a:pt x="4296173" y="0"/>
                </a:lnTo>
                <a:lnTo>
                  <a:pt x="4296173" y="4206669"/>
                </a:lnTo>
                <a:lnTo>
                  <a:pt x="0" y="420666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6541289" y="-312902"/>
            <a:ext cx="2606662" cy="2486104"/>
          </a:xfrm>
          <a:custGeom>
            <a:avLst/>
            <a:gdLst/>
            <a:ahLst/>
            <a:cxnLst/>
            <a:rect l="l" t="t" r="r" b="b"/>
            <a:pathLst>
              <a:path w="2606662" h="2486104">
                <a:moveTo>
                  <a:pt x="0" y="0"/>
                </a:moveTo>
                <a:lnTo>
                  <a:pt x="2606662" y="0"/>
                </a:lnTo>
                <a:lnTo>
                  <a:pt x="2606662" y="2486104"/>
                </a:lnTo>
                <a:lnTo>
                  <a:pt x="0" y="248610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rot="2700000">
            <a:off x="-529184" y="-1384671"/>
            <a:ext cx="3485535" cy="3581796"/>
          </a:xfrm>
          <a:custGeom>
            <a:avLst/>
            <a:gdLst/>
            <a:ahLst/>
            <a:cxnLst/>
            <a:rect l="l" t="t" r="r" b="b"/>
            <a:pathLst>
              <a:path w="3485535" h="3581796">
                <a:moveTo>
                  <a:pt x="0" y="0"/>
                </a:moveTo>
                <a:lnTo>
                  <a:pt x="3485535" y="0"/>
                </a:lnTo>
                <a:lnTo>
                  <a:pt x="3485535" y="3581796"/>
                </a:lnTo>
                <a:lnTo>
                  <a:pt x="0" y="358179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rot="1318730">
            <a:off x="810192" y="8275690"/>
            <a:ext cx="1433232" cy="1350246"/>
          </a:xfrm>
          <a:custGeom>
            <a:avLst/>
            <a:gdLst/>
            <a:ahLst/>
            <a:cxnLst/>
            <a:rect l="l" t="t" r="r" b="b"/>
            <a:pathLst>
              <a:path w="1683162" h="1965736">
                <a:moveTo>
                  <a:pt x="0" y="0"/>
                </a:moveTo>
                <a:lnTo>
                  <a:pt x="1683162" y="0"/>
                </a:lnTo>
                <a:lnTo>
                  <a:pt x="1683162" y="1965736"/>
                </a:lnTo>
                <a:lnTo>
                  <a:pt x="0" y="1965736"/>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0" name="Freeform 10"/>
          <p:cNvSpPr/>
          <p:nvPr/>
        </p:nvSpPr>
        <p:spPr>
          <a:xfrm rot="4094010">
            <a:off x="3457685" y="-1942021"/>
            <a:ext cx="2549302" cy="3496508"/>
          </a:xfrm>
          <a:custGeom>
            <a:avLst/>
            <a:gdLst/>
            <a:ahLst/>
            <a:cxnLst/>
            <a:rect l="l" t="t" r="r" b="b"/>
            <a:pathLst>
              <a:path w="3307270" h="4114800">
                <a:moveTo>
                  <a:pt x="0" y="0"/>
                </a:moveTo>
                <a:lnTo>
                  <a:pt x="3307271" y="0"/>
                </a:lnTo>
                <a:lnTo>
                  <a:pt x="3307271" y="4114800"/>
                </a:lnTo>
                <a:lnTo>
                  <a:pt x="0" y="4114800"/>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2" name="Freeform 12"/>
          <p:cNvSpPr/>
          <p:nvPr/>
        </p:nvSpPr>
        <p:spPr>
          <a:xfrm rot="959250">
            <a:off x="16938844" y="6029697"/>
            <a:ext cx="1643275" cy="1836062"/>
          </a:xfrm>
          <a:custGeom>
            <a:avLst/>
            <a:gdLst/>
            <a:ahLst/>
            <a:cxnLst/>
            <a:rect l="l" t="t" r="r" b="b"/>
            <a:pathLst>
              <a:path w="1643275" h="1836062">
                <a:moveTo>
                  <a:pt x="0" y="0"/>
                </a:moveTo>
                <a:lnTo>
                  <a:pt x="1643275" y="0"/>
                </a:lnTo>
                <a:lnTo>
                  <a:pt x="1643275" y="1836061"/>
                </a:lnTo>
                <a:lnTo>
                  <a:pt x="0" y="183606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3" name="標題 1"/>
          <p:cNvSpPr txBox="1">
            <a:spLocks/>
          </p:cNvSpPr>
          <p:nvPr/>
        </p:nvSpPr>
        <p:spPr>
          <a:xfrm>
            <a:off x="2563907" y="850565"/>
            <a:ext cx="14249400" cy="12192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sz="4800" dirty="0" smtClean="0"/>
              <a:t>自殺防治法</a:t>
            </a:r>
            <a:r>
              <a:rPr lang="en-US" altLang="zh-TW" sz="4800" dirty="0" smtClean="0"/>
              <a:t/>
            </a:r>
            <a:br>
              <a:rPr lang="en-US" altLang="zh-TW" sz="4800" dirty="0" smtClean="0"/>
            </a:br>
            <a:r>
              <a:rPr lang="en-US" altLang="zh-TW" sz="2400" dirty="0" smtClean="0">
                <a:latin typeface="標楷體" pitchFamily="65" charset="-120"/>
                <a:ea typeface="標楷體" pitchFamily="65" charset="-120"/>
              </a:rPr>
              <a:t>108</a:t>
            </a:r>
            <a:r>
              <a:rPr lang="zh-TW" altLang="en-US" sz="2400" dirty="0" smtClean="0">
                <a:latin typeface="標楷體" pitchFamily="65" charset="-120"/>
                <a:ea typeface="標楷體" pitchFamily="65" charset="-120"/>
              </a:rPr>
              <a:t>年</a:t>
            </a:r>
            <a:r>
              <a:rPr lang="en-US" altLang="zh-TW" sz="2400" dirty="0" smtClean="0">
                <a:latin typeface="標楷體" pitchFamily="65" charset="-120"/>
                <a:ea typeface="標楷體" pitchFamily="65" charset="-120"/>
              </a:rPr>
              <a:t>6</a:t>
            </a:r>
            <a:r>
              <a:rPr lang="zh-TW" altLang="en-US" sz="2400" dirty="0" smtClean="0">
                <a:latin typeface="標楷體" pitchFamily="65" charset="-120"/>
                <a:ea typeface="標楷體" pitchFamily="65" charset="-120"/>
              </a:rPr>
              <a:t>月</a:t>
            </a:r>
            <a:r>
              <a:rPr lang="en-US" altLang="zh-TW" sz="2400" dirty="0" smtClean="0">
                <a:latin typeface="標楷體" pitchFamily="65" charset="-120"/>
                <a:ea typeface="標楷體" pitchFamily="65" charset="-120"/>
              </a:rPr>
              <a:t>19</a:t>
            </a:r>
            <a:r>
              <a:rPr lang="zh-TW" altLang="en-US" sz="2400" dirty="0" smtClean="0">
                <a:latin typeface="標楷體" pitchFamily="65" charset="-120"/>
                <a:ea typeface="標楷體" pitchFamily="65" charset="-120"/>
              </a:rPr>
              <a:t>日由總統公布施行</a:t>
            </a:r>
            <a:endParaRPr lang="zh-TW" altLang="en-US" sz="2400" dirty="0"/>
          </a:p>
        </p:txBody>
      </p:sp>
      <p:sp>
        <p:nvSpPr>
          <p:cNvPr id="14" name="內容版面配置區 2"/>
          <p:cNvSpPr txBox="1">
            <a:spLocks/>
          </p:cNvSpPr>
          <p:nvPr/>
        </p:nvSpPr>
        <p:spPr>
          <a:xfrm>
            <a:off x="2665092" y="2173202"/>
            <a:ext cx="12630424" cy="4400550"/>
          </a:xfrm>
          <a:prstGeom prst="rect">
            <a:avLst/>
          </a:prstGeom>
        </p:spPr>
        <p:txBody>
          <a:bodyPr>
            <a:normAutofit fontScale="2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64000" indent="-1080000" algn="just">
              <a:lnSpc>
                <a:spcPts val="5000"/>
              </a:lnSpc>
              <a:spcBef>
                <a:spcPts val="800"/>
              </a:spcBef>
              <a:spcAft>
                <a:spcPts val="1200"/>
              </a:spcAft>
              <a:buFont typeface="Arial" pitchFamily="34" charset="0"/>
              <a:buNone/>
              <a:defRPr/>
            </a:pPr>
            <a:r>
              <a:rPr lang="zh-TW" altLang="en-US" sz="16000" b="1" dirty="0" smtClean="0">
                <a:solidFill>
                  <a:srgbClr val="002060"/>
                </a:solidFill>
                <a:latin typeface="標楷體" pitchFamily="65" charset="-120"/>
                <a:ea typeface="標楷體" pitchFamily="65" charset="-120"/>
              </a:rPr>
              <a:t>第十一條</a:t>
            </a:r>
            <a:endParaRPr lang="en-US" altLang="zh-TW" sz="16000" b="1" dirty="0" smtClean="0">
              <a:solidFill>
                <a:srgbClr val="002060"/>
              </a:solidFill>
              <a:latin typeface="標楷體" pitchFamily="65" charset="-120"/>
              <a:ea typeface="標楷體" pitchFamily="65" charset="-120"/>
            </a:endParaRPr>
          </a:p>
          <a:p>
            <a:pPr marL="0" indent="0" algn="just">
              <a:lnSpc>
                <a:spcPts val="5000"/>
              </a:lnSpc>
              <a:spcBef>
                <a:spcPts val="0"/>
              </a:spcBef>
              <a:buFont typeface="Arial" pitchFamily="34" charset="0"/>
              <a:buNone/>
              <a:defRPr/>
            </a:pPr>
            <a:r>
              <a:rPr lang="zh-TW" altLang="en-US" sz="16000" dirty="0" smtClean="0">
                <a:latin typeface="標楷體" pitchFamily="65" charset="-120"/>
                <a:ea typeface="標楷體" pitchFamily="65" charset="-120"/>
              </a:rPr>
              <a:t>中央主管機關應建置自殺防治通報系統，供醫事人員、社會工作人員、長期照顧服務人員、</a:t>
            </a:r>
            <a:r>
              <a:rPr lang="zh-TW" altLang="en-US" sz="16000" dirty="0" smtClean="0">
                <a:solidFill>
                  <a:srgbClr val="FF0000"/>
                </a:solidFill>
                <a:latin typeface="標楷體" pitchFamily="65" charset="-120"/>
                <a:ea typeface="標楷體" pitchFamily="65" charset="-120"/>
              </a:rPr>
              <a:t>學校人員</a:t>
            </a:r>
            <a:r>
              <a:rPr lang="zh-TW" altLang="en-US" sz="16000" dirty="0" smtClean="0">
                <a:latin typeface="標楷體" pitchFamily="65" charset="-120"/>
                <a:ea typeface="標楷體" pitchFamily="65" charset="-120"/>
              </a:rPr>
              <a:t>、警察人員、消防人員、矯正機關人員、村（里）長、村（里）幹事及其他相關業務人員，</a:t>
            </a:r>
            <a:r>
              <a:rPr lang="zh-TW" altLang="en-US" sz="16000" dirty="0" smtClean="0">
                <a:solidFill>
                  <a:schemeClr val="tx2"/>
                </a:solidFill>
                <a:latin typeface="標楷體" pitchFamily="65" charset="-120"/>
                <a:ea typeface="標楷體" pitchFamily="65" charset="-120"/>
              </a:rPr>
              <a:t>於知悉有</a:t>
            </a:r>
            <a:r>
              <a:rPr lang="zh-TW" altLang="en-US" sz="16000" dirty="0" smtClean="0">
                <a:solidFill>
                  <a:srgbClr val="FF0000"/>
                </a:solidFill>
                <a:latin typeface="標楷體" pitchFamily="65" charset="-120"/>
                <a:ea typeface="標楷體" pitchFamily="65" charset="-120"/>
              </a:rPr>
              <a:t>自殺行為情事時，</a:t>
            </a:r>
            <a:r>
              <a:rPr lang="zh-TW" altLang="en-US" sz="16000" dirty="0" smtClean="0">
                <a:latin typeface="標楷體" pitchFamily="65" charset="-120"/>
                <a:ea typeface="標楷體" pitchFamily="65" charset="-120"/>
              </a:rPr>
              <a:t>進行自殺防治通報作業。</a:t>
            </a:r>
          </a:p>
          <a:p>
            <a:pPr marL="0" indent="0">
              <a:lnSpc>
                <a:spcPts val="5000"/>
              </a:lnSpc>
              <a:spcBef>
                <a:spcPts val="0"/>
              </a:spcBef>
              <a:spcAft>
                <a:spcPts val="1200"/>
              </a:spcAft>
              <a:buFont typeface="Arial" pitchFamily="34" charset="0"/>
              <a:buNone/>
              <a:defRPr/>
            </a:pPr>
            <a:r>
              <a:rPr lang="zh-TW" altLang="en-US" sz="16000" b="1" dirty="0" smtClean="0">
                <a:solidFill>
                  <a:srgbClr val="002060"/>
                </a:solidFill>
                <a:latin typeface="標楷體" pitchFamily="65" charset="-120"/>
                <a:ea typeface="標楷體" pitchFamily="65" charset="-120"/>
              </a:rPr>
              <a:t>第十三條</a:t>
            </a:r>
            <a:endParaRPr lang="en-US" altLang="zh-TW" sz="16000" b="1" dirty="0" smtClean="0">
              <a:solidFill>
                <a:srgbClr val="002060"/>
              </a:solidFill>
              <a:latin typeface="標楷體" pitchFamily="65" charset="-120"/>
              <a:ea typeface="標楷體" pitchFamily="65" charset="-120"/>
            </a:endParaRPr>
          </a:p>
          <a:p>
            <a:pPr marL="0" indent="0" algn="just">
              <a:lnSpc>
                <a:spcPts val="5000"/>
              </a:lnSpc>
              <a:spcBef>
                <a:spcPts val="0"/>
              </a:spcBef>
              <a:buFont typeface="Arial" pitchFamily="34" charset="0"/>
              <a:buNone/>
              <a:defRPr/>
            </a:pPr>
            <a:r>
              <a:rPr lang="zh-TW" altLang="en-US" sz="16000" dirty="0" smtClean="0">
                <a:latin typeface="標楷體" pitchFamily="65" charset="-120"/>
                <a:ea typeface="標楷體" pitchFamily="65" charset="-120"/>
              </a:rPr>
              <a:t>直轄市、縣（市）主管機關為防止自殺行為人再自殺，提供自殺行為人及其親友心理輔導、醫療、社會福利、就學或就業等資源轉介。</a:t>
            </a:r>
            <a:endParaRPr lang="en-US" altLang="zh-TW" sz="16000" dirty="0" smtClean="0">
              <a:latin typeface="標楷體" pitchFamily="65" charset="-120"/>
              <a:ea typeface="標楷體" pitchFamily="65" charset="-120"/>
            </a:endParaRPr>
          </a:p>
          <a:p>
            <a:pPr marL="0" indent="0">
              <a:lnSpc>
                <a:spcPts val="2300"/>
              </a:lnSpc>
              <a:spcBef>
                <a:spcPts val="0"/>
              </a:spcBef>
              <a:buFont typeface="Arial" pitchFamily="34" charset="0"/>
              <a:buNone/>
              <a:defRPr/>
            </a:pPr>
            <a:endParaRPr lang="zh-TW" altLang="en-US" b="1" dirty="0" smtClean="0">
              <a:latin typeface="標楷體" pitchFamily="65" charset="-120"/>
              <a:ea typeface="標楷體" pitchFamily="65" charset="-120"/>
            </a:endParaRPr>
          </a:p>
          <a:p>
            <a:pPr marL="0" indent="0">
              <a:lnSpc>
                <a:spcPts val="2300"/>
              </a:lnSpc>
              <a:spcBef>
                <a:spcPts val="0"/>
              </a:spcBef>
              <a:buFont typeface="Arial" pitchFamily="34" charset="0"/>
              <a:buNone/>
              <a:defRPr/>
            </a:pPr>
            <a:endParaRPr lang="zh-TW" altLang="en-US" b="1" dirty="0" smtClean="0">
              <a:latin typeface="標楷體" pitchFamily="65" charset="-120"/>
              <a:ea typeface="標楷體" pitchFamily="65" charset="-120"/>
            </a:endParaRPr>
          </a:p>
          <a:p>
            <a:pPr marL="0" indent="0">
              <a:lnSpc>
                <a:spcPts val="2300"/>
              </a:lnSpc>
              <a:spcBef>
                <a:spcPts val="0"/>
              </a:spcBef>
              <a:buFont typeface="Arial" pitchFamily="34" charset="0"/>
              <a:buNone/>
              <a:defRPr/>
            </a:pPr>
            <a:endParaRPr lang="zh-TW"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rot="959250">
            <a:off x="15666508" y="7120271"/>
            <a:ext cx="2906497" cy="3134634"/>
          </a:xfrm>
          <a:custGeom>
            <a:avLst/>
            <a:gdLst/>
            <a:ahLst/>
            <a:cxnLst/>
            <a:rect l="l" t="t" r="r" b="b"/>
            <a:pathLst>
              <a:path w="3337777" h="3729359">
                <a:moveTo>
                  <a:pt x="0" y="0"/>
                </a:moveTo>
                <a:lnTo>
                  <a:pt x="3337776" y="0"/>
                </a:lnTo>
                <a:lnTo>
                  <a:pt x="3337776" y="3729359"/>
                </a:lnTo>
                <a:lnTo>
                  <a:pt x="0" y="372935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rot="5400000">
            <a:off x="14878049" y="361951"/>
            <a:ext cx="3771900" cy="3048000"/>
          </a:xfrm>
          <a:custGeom>
            <a:avLst/>
            <a:gdLst/>
            <a:ahLst/>
            <a:cxnLst/>
            <a:rect l="l" t="t" r="r" b="b"/>
            <a:pathLst>
              <a:path w="4346405" h="3493423">
                <a:moveTo>
                  <a:pt x="0" y="0"/>
                </a:moveTo>
                <a:lnTo>
                  <a:pt x="4346405" y="0"/>
                </a:lnTo>
                <a:lnTo>
                  <a:pt x="4346405" y="3493423"/>
                </a:lnTo>
                <a:lnTo>
                  <a:pt x="0" y="3493423"/>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Freeform 6"/>
          <p:cNvSpPr/>
          <p:nvPr/>
        </p:nvSpPr>
        <p:spPr>
          <a:xfrm rot="345106">
            <a:off x="-837580" y="7855191"/>
            <a:ext cx="3282092" cy="3084260"/>
          </a:xfrm>
          <a:custGeom>
            <a:avLst/>
            <a:gdLst/>
            <a:ahLst/>
            <a:cxnLst/>
            <a:rect l="l" t="t" r="r" b="b"/>
            <a:pathLst>
              <a:path w="4296173" h="4206669">
                <a:moveTo>
                  <a:pt x="0" y="0"/>
                </a:moveTo>
                <a:lnTo>
                  <a:pt x="4296173" y="0"/>
                </a:lnTo>
                <a:lnTo>
                  <a:pt x="4296173" y="4206669"/>
                </a:lnTo>
                <a:lnTo>
                  <a:pt x="0" y="420666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7" name="Freeform 7"/>
          <p:cNvSpPr/>
          <p:nvPr/>
        </p:nvSpPr>
        <p:spPr>
          <a:xfrm>
            <a:off x="16541289" y="-312902"/>
            <a:ext cx="2606662" cy="2486104"/>
          </a:xfrm>
          <a:custGeom>
            <a:avLst/>
            <a:gdLst/>
            <a:ahLst/>
            <a:cxnLst/>
            <a:rect l="l" t="t" r="r" b="b"/>
            <a:pathLst>
              <a:path w="2606662" h="2486104">
                <a:moveTo>
                  <a:pt x="0" y="0"/>
                </a:moveTo>
                <a:lnTo>
                  <a:pt x="2606662" y="0"/>
                </a:lnTo>
                <a:lnTo>
                  <a:pt x="2606662" y="2486104"/>
                </a:lnTo>
                <a:lnTo>
                  <a:pt x="0" y="2486104"/>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8" name="Freeform 8"/>
          <p:cNvSpPr/>
          <p:nvPr/>
        </p:nvSpPr>
        <p:spPr>
          <a:xfrm rot="2700000">
            <a:off x="-529184" y="-1384671"/>
            <a:ext cx="3485535" cy="3581796"/>
          </a:xfrm>
          <a:custGeom>
            <a:avLst/>
            <a:gdLst/>
            <a:ahLst/>
            <a:cxnLst/>
            <a:rect l="l" t="t" r="r" b="b"/>
            <a:pathLst>
              <a:path w="3485535" h="3581796">
                <a:moveTo>
                  <a:pt x="0" y="0"/>
                </a:moveTo>
                <a:lnTo>
                  <a:pt x="3485535" y="0"/>
                </a:lnTo>
                <a:lnTo>
                  <a:pt x="3485535" y="3581796"/>
                </a:lnTo>
                <a:lnTo>
                  <a:pt x="0" y="3581796"/>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9" name="Freeform 9"/>
          <p:cNvSpPr/>
          <p:nvPr/>
        </p:nvSpPr>
        <p:spPr>
          <a:xfrm rot="1318730">
            <a:off x="810192" y="8275690"/>
            <a:ext cx="1433232" cy="1350246"/>
          </a:xfrm>
          <a:custGeom>
            <a:avLst/>
            <a:gdLst/>
            <a:ahLst/>
            <a:cxnLst/>
            <a:rect l="l" t="t" r="r" b="b"/>
            <a:pathLst>
              <a:path w="1683162" h="1965736">
                <a:moveTo>
                  <a:pt x="0" y="0"/>
                </a:moveTo>
                <a:lnTo>
                  <a:pt x="1683162" y="0"/>
                </a:lnTo>
                <a:lnTo>
                  <a:pt x="1683162" y="1965736"/>
                </a:lnTo>
                <a:lnTo>
                  <a:pt x="0" y="1965736"/>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10" name="Freeform 10"/>
          <p:cNvSpPr/>
          <p:nvPr/>
        </p:nvSpPr>
        <p:spPr>
          <a:xfrm rot="4094010">
            <a:off x="3457685" y="-1942021"/>
            <a:ext cx="2549302" cy="3496508"/>
          </a:xfrm>
          <a:custGeom>
            <a:avLst/>
            <a:gdLst/>
            <a:ahLst/>
            <a:cxnLst/>
            <a:rect l="l" t="t" r="r" b="b"/>
            <a:pathLst>
              <a:path w="3307270" h="4114800">
                <a:moveTo>
                  <a:pt x="0" y="0"/>
                </a:moveTo>
                <a:lnTo>
                  <a:pt x="3307271" y="0"/>
                </a:lnTo>
                <a:lnTo>
                  <a:pt x="3307271" y="4114800"/>
                </a:lnTo>
                <a:lnTo>
                  <a:pt x="0" y="4114800"/>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12" name="Freeform 12"/>
          <p:cNvSpPr/>
          <p:nvPr/>
        </p:nvSpPr>
        <p:spPr>
          <a:xfrm rot="959250">
            <a:off x="16938844" y="6029697"/>
            <a:ext cx="1643275" cy="1836062"/>
          </a:xfrm>
          <a:custGeom>
            <a:avLst/>
            <a:gdLst/>
            <a:ahLst/>
            <a:cxnLst/>
            <a:rect l="l" t="t" r="r" b="b"/>
            <a:pathLst>
              <a:path w="1643275" h="1836062">
                <a:moveTo>
                  <a:pt x="0" y="0"/>
                </a:moveTo>
                <a:lnTo>
                  <a:pt x="1643275" y="0"/>
                </a:lnTo>
                <a:lnTo>
                  <a:pt x="1643275" y="1836061"/>
                </a:lnTo>
                <a:lnTo>
                  <a:pt x="0" y="183606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3" name="標題 1"/>
          <p:cNvSpPr txBox="1">
            <a:spLocks/>
          </p:cNvSpPr>
          <p:nvPr/>
        </p:nvSpPr>
        <p:spPr>
          <a:xfrm>
            <a:off x="2563907" y="850565"/>
            <a:ext cx="14249400" cy="12192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sz="4800" dirty="0" smtClean="0"/>
              <a:t>自殺防治法施行細則</a:t>
            </a:r>
            <a:r>
              <a:rPr lang="en-US" altLang="zh-TW" sz="4800" dirty="0" smtClean="0"/>
              <a:t/>
            </a:r>
            <a:br>
              <a:rPr lang="en-US" altLang="zh-TW" sz="4800" dirty="0" smtClean="0"/>
            </a:br>
            <a:r>
              <a:rPr lang="en-US" altLang="zh-TW" sz="2400" dirty="0" smtClean="0">
                <a:latin typeface="標楷體" pitchFamily="65" charset="-120"/>
                <a:ea typeface="標楷體" pitchFamily="65" charset="-120"/>
              </a:rPr>
              <a:t>109</a:t>
            </a:r>
            <a:r>
              <a:rPr lang="zh-TW" altLang="en-US" sz="2400" dirty="0" smtClean="0">
                <a:latin typeface="標楷體" pitchFamily="65" charset="-120"/>
                <a:ea typeface="標楷體" pitchFamily="65" charset="-120"/>
              </a:rPr>
              <a:t>年</a:t>
            </a:r>
            <a:r>
              <a:rPr lang="en-US" altLang="zh-TW" sz="2400" dirty="0">
                <a:latin typeface="標楷體" pitchFamily="65" charset="-120"/>
                <a:ea typeface="標楷體" pitchFamily="65" charset="-120"/>
              </a:rPr>
              <a:t>8</a:t>
            </a:r>
            <a:r>
              <a:rPr lang="zh-TW" altLang="en-US" sz="2400" dirty="0" smtClean="0">
                <a:latin typeface="標楷體" pitchFamily="65" charset="-120"/>
                <a:ea typeface="標楷體" pitchFamily="65" charset="-120"/>
              </a:rPr>
              <a:t>月</a:t>
            </a:r>
            <a:r>
              <a:rPr lang="en-US" altLang="zh-TW" sz="2400" dirty="0">
                <a:latin typeface="標楷體" pitchFamily="65" charset="-120"/>
                <a:ea typeface="標楷體" pitchFamily="65" charset="-120"/>
              </a:rPr>
              <a:t>6</a:t>
            </a:r>
            <a:r>
              <a:rPr lang="zh-TW" altLang="en-US" sz="2400" dirty="0" smtClean="0">
                <a:latin typeface="標楷體" pitchFamily="65" charset="-120"/>
                <a:ea typeface="標楷體" pitchFamily="65" charset="-120"/>
              </a:rPr>
              <a:t>日由衛生福利部頒布施行</a:t>
            </a:r>
            <a:endParaRPr lang="zh-TW" altLang="en-US" sz="2400" dirty="0"/>
          </a:p>
        </p:txBody>
      </p:sp>
      <p:sp>
        <p:nvSpPr>
          <p:cNvPr id="14" name="內容版面配置區 2"/>
          <p:cNvSpPr txBox="1">
            <a:spLocks/>
          </p:cNvSpPr>
          <p:nvPr/>
        </p:nvSpPr>
        <p:spPr>
          <a:xfrm>
            <a:off x="2665092" y="2173202"/>
            <a:ext cx="12630424" cy="4400550"/>
          </a:xfrm>
          <a:prstGeom prst="rect">
            <a:avLst/>
          </a:prstGeom>
        </p:spPr>
        <p:txBody>
          <a:bodyPr>
            <a:normAutofit fontScale="2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64000" indent="-1080000" algn="just">
              <a:lnSpc>
                <a:spcPts val="5000"/>
              </a:lnSpc>
              <a:spcBef>
                <a:spcPts val="800"/>
              </a:spcBef>
              <a:spcAft>
                <a:spcPts val="1200"/>
              </a:spcAft>
              <a:buFont typeface="Arial" pitchFamily="34" charset="0"/>
              <a:buNone/>
              <a:defRPr/>
            </a:pPr>
            <a:r>
              <a:rPr lang="zh-TW" altLang="en-US" sz="16000" b="1" dirty="0" smtClean="0">
                <a:solidFill>
                  <a:srgbClr val="002060"/>
                </a:solidFill>
                <a:latin typeface="標楷體" pitchFamily="65" charset="-120"/>
                <a:ea typeface="標楷體" pitchFamily="65" charset="-120"/>
              </a:rPr>
              <a:t>第十三條</a:t>
            </a:r>
            <a:endParaRPr lang="en-US" altLang="zh-TW" sz="16000" b="1" dirty="0" smtClean="0">
              <a:solidFill>
                <a:srgbClr val="002060"/>
              </a:solidFill>
              <a:latin typeface="標楷體" pitchFamily="65" charset="-120"/>
              <a:ea typeface="標楷體" pitchFamily="65" charset="-120"/>
            </a:endParaRPr>
          </a:p>
          <a:p>
            <a:pPr marL="0" indent="0" algn="just">
              <a:lnSpc>
                <a:spcPts val="5000"/>
              </a:lnSpc>
              <a:spcBef>
                <a:spcPts val="0"/>
              </a:spcBef>
              <a:buNone/>
              <a:defRPr/>
            </a:pPr>
            <a:r>
              <a:rPr lang="zh-TW" altLang="en-US" sz="16000" dirty="0">
                <a:latin typeface="標楷體" panose="03000509000000000000" pitchFamily="65" charset="-120"/>
                <a:ea typeface="標楷體" panose="03000509000000000000" pitchFamily="65" charset="-120"/>
              </a:rPr>
              <a:t>本法第</a:t>
            </a:r>
            <a:r>
              <a:rPr lang="en-US" altLang="zh-TW" sz="16000" dirty="0">
                <a:latin typeface="標楷體" panose="03000509000000000000" pitchFamily="65" charset="-120"/>
                <a:ea typeface="標楷體" panose="03000509000000000000" pitchFamily="65" charset="-120"/>
              </a:rPr>
              <a:t>11</a:t>
            </a:r>
            <a:r>
              <a:rPr lang="zh-TW" altLang="en-US" sz="16000" dirty="0">
                <a:latin typeface="標楷體" panose="03000509000000000000" pitchFamily="65" charset="-120"/>
                <a:ea typeface="標楷體" panose="03000509000000000000" pitchFamily="65" charset="-120"/>
              </a:rPr>
              <a:t>條第</a:t>
            </a:r>
            <a:r>
              <a:rPr lang="en-US" altLang="zh-TW" sz="16000" dirty="0">
                <a:latin typeface="標楷體" panose="03000509000000000000" pitchFamily="65" charset="-120"/>
                <a:ea typeface="標楷體" panose="03000509000000000000" pitchFamily="65" charset="-120"/>
              </a:rPr>
              <a:t>1</a:t>
            </a:r>
            <a:r>
              <a:rPr lang="zh-TW" altLang="en-US" sz="16000" dirty="0">
                <a:latin typeface="標楷體" panose="03000509000000000000" pitchFamily="65" charset="-120"/>
                <a:ea typeface="標楷體" panose="03000509000000000000" pitchFamily="65" charset="-120"/>
              </a:rPr>
              <a:t>項所定人員</a:t>
            </a:r>
            <a:r>
              <a:rPr lang="zh-TW" altLang="en-US" sz="16000" dirty="0">
                <a:solidFill>
                  <a:srgbClr val="FF0000"/>
                </a:solidFill>
                <a:latin typeface="標楷體" panose="03000509000000000000" pitchFamily="65" charset="-120"/>
                <a:ea typeface="標楷體" panose="03000509000000000000" pitchFamily="65" charset="-120"/>
              </a:rPr>
              <a:t>應自</a:t>
            </a:r>
            <a:r>
              <a:rPr lang="zh-TW" altLang="en-US" sz="16000" u="sng" dirty="0">
                <a:solidFill>
                  <a:srgbClr val="FF0000"/>
                </a:solidFill>
                <a:latin typeface="標楷體" panose="03000509000000000000" pitchFamily="65" charset="-120"/>
                <a:ea typeface="標楷體" panose="03000509000000000000" pitchFamily="65" charset="-120"/>
              </a:rPr>
              <a:t>知悉有自殺行為情事後二十四小時內</a:t>
            </a:r>
            <a:r>
              <a:rPr lang="zh-TW" altLang="en-US" sz="16000" dirty="0">
                <a:latin typeface="標楷體" panose="03000509000000000000" pitchFamily="65" charset="-120"/>
                <a:ea typeface="標楷體" panose="03000509000000000000" pitchFamily="65" charset="-120"/>
              </a:rPr>
              <a:t>，依中央主管機關建置之</a:t>
            </a:r>
            <a:r>
              <a:rPr lang="zh-TW" altLang="en-US" sz="16000" dirty="0">
                <a:solidFill>
                  <a:srgbClr val="FF0000"/>
                </a:solidFill>
                <a:latin typeface="標楷體" panose="03000509000000000000" pitchFamily="65" charset="-120"/>
                <a:ea typeface="標楷體" panose="03000509000000000000" pitchFamily="65" charset="-120"/>
              </a:rPr>
              <a:t>自殺防治通報系統進行通報作業</a:t>
            </a:r>
            <a:r>
              <a:rPr lang="zh-TW" altLang="en-US" sz="16000" dirty="0">
                <a:latin typeface="標楷體" panose="03000509000000000000" pitchFamily="65" charset="-120"/>
                <a:ea typeface="標楷體" panose="03000509000000000000" pitchFamily="65" charset="-120"/>
              </a:rPr>
              <a:t>。本法第</a:t>
            </a:r>
            <a:r>
              <a:rPr lang="en-US" altLang="zh-TW" sz="16000" dirty="0">
                <a:latin typeface="標楷體" panose="03000509000000000000" pitchFamily="65" charset="-120"/>
                <a:ea typeface="標楷體" panose="03000509000000000000" pitchFamily="65" charset="-120"/>
              </a:rPr>
              <a:t>11</a:t>
            </a:r>
            <a:r>
              <a:rPr lang="zh-TW" altLang="en-US" sz="16000" dirty="0">
                <a:latin typeface="標楷體" panose="03000509000000000000" pitchFamily="65" charset="-120"/>
                <a:ea typeface="標楷體" panose="03000509000000000000" pitchFamily="65" charset="-120"/>
              </a:rPr>
              <a:t>條第</a:t>
            </a:r>
            <a:r>
              <a:rPr lang="en-US" altLang="zh-TW" sz="16000" dirty="0">
                <a:latin typeface="標楷體" panose="03000509000000000000" pitchFamily="65" charset="-120"/>
                <a:ea typeface="標楷體" panose="03000509000000000000" pitchFamily="65" charset="-120"/>
              </a:rPr>
              <a:t>2</a:t>
            </a:r>
            <a:r>
              <a:rPr lang="zh-TW" altLang="en-US" sz="16000" dirty="0">
                <a:latin typeface="標楷體" panose="03000509000000000000" pitchFamily="65" charset="-120"/>
                <a:ea typeface="標楷體" panose="03000509000000000000" pitchFamily="65" charset="-120"/>
              </a:rPr>
              <a:t>項所定</a:t>
            </a:r>
            <a:r>
              <a:rPr lang="zh-TW" altLang="en-US" sz="16000" u="sng" dirty="0">
                <a:solidFill>
                  <a:srgbClr val="FF0000"/>
                </a:solidFill>
                <a:latin typeface="標楷體" panose="03000509000000000000" pitchFamily="65" charset="-120"/>
                <a:ea typeface="標楷體" panose="03000509000000000000" pitchFamily="65" charset="-120"/>
              </a:rPr>
              <a:t>通報內容</a:t>
            </a:r>
            <a:r>
              <a:rPr lang="zh-TW" altLang="en-US" sz="16000" dirty="0">
                <a:latin typeface="標楷體" panose="03000509000000000000" pitchFamily="65" charset="-120"/>
                <a:ea typeface="標楷體" panose="03000509000000000000" pitchFamily="65" charset="-120"/>
              </a:rPr>
              <a:t>，包括可得知之</a:t>
            </a:r>
            <a:r>
              <a:rPr lang="zh-TW" altLang="en-US" sz="16000" dirty="0">
                <a:solidFill>
                  <a:srgbClr val="FF0000"/>
                </a:solidFill>
                <a:latin typeface="標楷體" panose="03000509000000000000" pitchFamily="65" charset="-120"/>
                <a:ea typeface="標楷體" panose="03000509000000000000" pitchFamily="65" charset="-120"/>
              </a:rPr>
              <a:t>自殺方式</a:t>
            </a:r>
            <a:r>
              <a:rPr lang="zh-TW" altLang="en-US" sz="16000" dirty="0">
                <a:latin typeface="標楷體" panose="03000509000000000000" pitchFamily="65" charset="-120"/>
                <a:ea typeface="標楷體" panose="03000509000000000000" pitchFamily="65" charset="-120"/>
              </a:rPr>
              <a:t>、</a:t>
            </a:r>
            <a:r>
              <a:rPr lang="zh-TW" altLang="en-US" sz="16000" dirty="0">
                <a:solidFill>
                  <a:srgbClr val="FF0000"/>
                </a:solidFill>
                <a:latin typeface="標楷體" panose="03000509000000000000" pitchFamily="65" charset="-120"/>
                <a:ea typeface="標楷體" panose="03000509000000000000" pitchFamily="65" charset="-120"/>
              </a:rPr>
              <a:t>自殺行為人資料</a:t>
            </a:r>
            <a:r>
              <a:rPr lang="zh-TW" altLang="en-US" sz="16000" dirty="0">
                <a:latin typeface="標楷體" panose="03000509000000000000" pitchFamily="65" charset="-120"/>
                <a:ea typeface="標楷體" panose="03000509000000000000" pitchFamily="65" charset="-120"/>
              </a:rPr>
              <a:t>、</a:t>
            </a:r>
            <a:r>
              <a:rPr lang="zh-TW" altLang="en-US" sz="16000" dirty="0">
                <a:solidFill>
                  <a:srgbClr val="FF0000"/>
                </a:solidFill>
                <a:latin typeface="標楷體" panose="03000509000000000000" pitchFamily="65" charset="-120"/>
                <a:ea typeface="標楷體" panose="03000509000000000000" pitchFamily="65" charset="-120"/>
              </a:rPr>
              <a:t>自殺原因</a:t>
            </a:r>
            <a:r>
              <a:rPr lang="zh-TW" altLang="en-US" sz="16000" dirty="0">
                <a:latin typeface="標楷體" panose="03000509000000000000" pitchFamily="65" charset="-120"/>
                <a:ea typeface="標楷體" panose="03000509000000000000" pitchFamily="65" charset="-120"/>
              </a:rPr>
              <a:t>與</a:t>
            </a:r>
            <a:r>
              <a:rPr lang="zh-TW" altLang="en-US" sz="16000" dirty="0">
                <a:solidFill>
                  <a:srgbClr val="FF0000"/>
                </a:solidFill>
                <a:latin typeface="標楷體" panose="03000509000000000000" pitchFamily="65" charset="-120"/>
                <a:ea typeface="標楷體" panose="03000509000000000000" pitchFamily="65" charset="-120"/>
              </a:rPr>
              <a:t>處置情形</a:t>
            </a:r>
            <a:r>
              <a:rPr lang="zh-TW" altLang="en-US" sz="16000" dirty="0">
                <a:latin typeface="標楷體" panose="03000509000000000000" pitchFamily="65" charset="-120"/>
                <a:ea typeface="標楷體" panose="03000509000000000000" pitchFamily="65" charset="-120"/>
              </a:rPr>
              <a:t>及</a:t>
            </a:r>
            <a:r>
              <a:rPr lang="zh-TW" altLang="en-US" sz="16000" dirty="0">
                <a:solidFill>
                  <a:srgbClr val="FF0000"/>
                </a:solidFill>
                <a:latin typeface="標楷體" panose="03000509000000000000" pitchFamily="65" charset="-120"/>
                <a:ea typeface="標楷體" panose="03000509000000000000" pitchFamily="65" charset="-120"/>
              </a:rPr>
              <a:t>通報人聯絡方式</a:t>
            </a:r>
            <a:r>
              <a:rPr lang="zh-TW" altLang="en-US" sz="16000" dirty="0" smtClean="0">
                <a:latin typeface="標楷體" panose="03000509000000000000" pitchFamily="65" charset="-120"/>
                <a:ea typeface="標楷體" panose="03000509000000000000" pitchFamily="65" charset="-120"/>
              </a:rPr>
              <a:t>。</a:t>
            </a:r>
            <a:endParaRPr lang="zh-TW" altLang="en-US" b="1" dirty="0" smtClean="0">
              <a:latin typeface="標楷體" pitchFamily="65" charset="-120"/>
              <a:ea typeface="標楷體" pitchFamily="65" charset="-120"/>
            </a:endParaRPr>
          </a:p>
          <a:p>
            <a:pPr marL="0" indent="0">
              <a:lnSpc>
                <a:spcPts val="2300"/>
              </a:lnSpc>
              <a:spcBef>
                <a:spcPts val="0"/>
              </a:spcBef>
              <a:buFont typeface="Arial" pitchFamily="34" charset="0"/>
              <a:buNone/>
              <a:defRPr/>
            </a:pPr>
            <a:endParaRPr lang="zh-TW" altLang="en-US" b="1" dirty="0" smtClean="0">
              <a:latin typeface="標楷體" pitchFamily="65" charset="-120"/>
              <a:ea typeface="標楷體" pitchFamily="65" charset="-120"/>
            </a:endParaRPr>
          </a:p>
          <a:p>
            <a:pPr marL="0" indent="0">
              <a:lnSpc>
                <a:spcPts val="2300"/>
              </a:lnSpc>
              <a:spcBef>
                <a:spcPts val="0"/>
              </a:spcBef>
              <a:buFont typeface="Arial" pitchFamily="34" charset="0"/>
              <a:buNone/>
              <a:defRPr/>
            </a:pPr>
            <a:endParaRPr lang="zh-TW" altLang="en-US" dirty="0"/>
          </a:p>
        </p:txBody>
      </p:sp>
    </p:spTree>
    <p:extLst>
      <p:ext uri="{BB962C8B-B14F-4D97-AF65-F5344CB8AC3E}">
        <p14:creationId xmlns:p14="http://schemas.microsoft.com/office/powerpoint/2010/main" val="596714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rot="959250">
            <a:off x="15666508" y="7120271"/>
            <a:ext cx="2906497" cy="3134634"/>
          </a:xfrm>
          <a:custGeom>
            <a:avLst/>
            <a:gdLst/>
            <a:ahLst/>
            <a:cxnLst/>
            <a:rect l="l" t="t" r="r" b="b"/>
            <a:pathLst>
              <a:path w="3337777" h="3729359">
                <a:moveTo>
                  <a:pt x="0" y="0"/>
                </a:moveTo>
                <a:lnTo>
                  <a:pt x="3337776" y="0"/>
                </a:lnTo>
                <a:lnTo>
                  <a:pt x="3337776" y="3729359"/>
                </a:lnTo>
                <a:lnTo>
                  <a:pt x="0" y="372935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rot="5400000">
            <a:off x="14878049" y="361951"/>
            <a:ext cx="3771900" cy="3048000"/>
          </a:xfrm>
          <a:custGeom>
            <a:avLst/>
            <a:gdLst/>
            <a:ahLst/>
            <a:cxnLst/>
            <a:rect l="l" t="t" r="r" b="b"/>
            <a:pathLst>
              <a:path w="4346405" h="3493423">
                <a:moveTo>
                  <a:pt x="0" y="0"/>
                </a:moveTo>
                <a:lnTo>
                  <a:pt x="4346405" y="0"/>
                </a:lnTo>
                <a:lnTo>
                  <a:pt x="4346405" y="3493423"/>
                </a:lnTo>
                <a:lnTo>
                  <a:pt x="0" y="349342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rot="345106">
            <a:off x="-837580" y="7855191"/>
            <a:ext cx="3282092" cy="3084260"/>
          </a:xfrm>
          <a:custGeom>
            <a:avLst/>
            <a:gdLst/>
            <a:ahLst/>
            <a:cxnLst/>
            <a:rect l="l" t="t" r="r" b="b"/>
            <a:pathLst>
              <a:path w="4296173" h="4206669">
                <a:moveTo>
                  <a:pt x="0" y="0"/>
                </a:moveTo>
                <a:lnTo>
                  <a:pt x="4296173" y="0"/>
                </a:lnTo>
                <a:lnTo>
                  <a:pt x="4296173" y="4206669"/>
                </a:lnTo>
                <a:lnTo>
                  <a:pt x="0" y="420666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6541289" y="-312902"/>
            <a:ext cx="2606662" cy="2486104"/>
          </a:xfrm>
          <a:custGeom>
            <a:avLst/>
            <a:gdLst/>
            <a:ahLst/>
            <a:cxnLst/>
            <a:rect l="l" t="t" r="r" b="b"/>
            <a:pathLst>
              <a:path w="2606662" h="2486104">
                <a:moveTo>
                  <a:pt x="0" y="0"/>
                </a:moveTo>
                <a:lnTo>
                  <a:pt x="2606662" y="0"/>
                </a:lnTo>
                <a:lnTo>
                  <a:pt x="2606662" y="2486104"/>
                </a:lnTo>
                <a:lnTo>
                  <a:pt x="0" y="248610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rot="2700000">
            <a:off x="-529184" y="-1384671"/>
            <a:ext cx="3485535" cy="3581796"/>
          </a:xfrm>
          <a:custGeom>
            <a:avLst/>
            <a:gdLst/>
            <a:ahLst/>
            <a:cxnLst/>
            <a:rect l="l" t="t" r="r" b="b"/>
            <a:pathLst>
              <a:path w="3485535" h="3581796">
                <a:moveTo>
                  <a:pt x="0" y="0"/>
                </a:moveTo>
                <a:lnTo>
                  <a:pt x="3485535" y="0"/>
                </a:lnTo>
                <a:lnTo>
                  <a:pt x="3485535" y="3581796"/>
                </a:lnTo>
                <a:lnTo>
                  <a:pt x="0" y="358179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rot="1318730">
            <a:off x="810192" y="8275690"/>
            <a:ext cx="1433232" cy="1350246"/>
          </a:xfrm>
          <a:custGeom>
            <a:avLst/>
            <a:gdLst/>
            <a:ahLst/>
            <a:cxnLst/>
            <a:rect l="l" t="t" r="r" b="b"/>
            <a:pathLst>
              <a:path w="1683162" h="1965736">
                <a:moveTo>
                  <a:pt x="0" y="0"/>
                </a:moveTo>
                <a:lnTo>
                  <a:pt x="1683162" y="0"/>
                </a:lnTo>
                <a:lnTo>
                  <a:pt x="1683162" y="1965736"/>
                </a:lnTo>
                <a:lnTo>
                  <a:pt x="0" y="1965736"/>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0" name="Freeform 10"/>
          <p:cNvSpPr/>
          <p:nvPr/>
        </p:nvSpPr>
        <p:spPr>
          <a:xfrm rot="4094010">
            <a:off x="3457685" y="-1942021"/>
            <a:ext cx="2549302" cy="3496508"/>
          </a:xfrm>
          <a:custGeom>
            <a:avLst/>
            <a:gdLst/>
            <a:ahLst/>
            <a:cxnLst/>
            <a:rect l="l" t="t" r="r" b="b"/>
            <a:pathLst>
              <a:path w="3307270" h="4114800">
                <a:moveTo>
                  <a:pt x="0" y="0"/>
                </a:moveTo>
                <a:lnTo>
                  <a:pt x="3307271" y="0"/>
                </a:lnTo>
                <a:lnTo>
                  <a:pt x="3307271" y="4114800"/>
                </a:lnTo>
                <a:lnTo>
                  <a:pt x="0" y="4114800"/>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2" name="Freeform 12"/>
          <p:cNvSpPr/>
          <p:nvPr/>
        </p:nvSpPr>
        <p:spPr>
          <a:xfrm rot="959250">
            <a:off x="16938844" y="6029697"/>
            <a:ext cx="1643275" cy="1836062"/>
          </a:xfrm>
          <a:custGeom>
            <a:avLst/>
            <a:gdLst/>
            <a:ahLst/>
            <a:cxnLst/>
            <a:rect l="l" t="t" r="r" b="b"/>
            <a:pathLst>
              <a:path w="1643275" h="1836062">
                <a:moveTo>
                  <a:pt x="0" y="0"/>
                </a:moveTo>
                <a:lnTo>
                  <a:pt x="1643275" y="0"/>
                </a:lnTo>
                <a:lnTo>
                  <a:pt x="1643275" y="1836061"/>
                </a:lnTo>
                <a:lnTo>
                  <a:pt x="0" y="183606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3" name="標題 1"/>
          <p:cNvSpPr txBox="1">
            <a:spLocks/>
          </p:cNvSpPr>
          <p:nvPr/>
        </p:nvSpPr>
        <p:spPr>
          <a:xfrm>
            <a:off x="2260765" y="1563602"/>
            <a:ext cx="14249400" cy="12192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zh-TW" sz="4800" dirty="0">
                <a:latin typeface="標楷體" panose="03000509000000000000" pitchFamily="65" charset="-120"/>
                <a:ea typeface="標楷體" panose="03000509000000000000" pitchFamily="65" charset="-120"/>
              </a:rPr>
              <a:t>不論是「校安通報」或者「自殺防治通報」，一定都要通知家長</a:t>
            </a:r>
            <a:r>
              <a:rPr lang="zh-TW" altLang="zh-TW" sz="4800" dirty="0" smtClean="0">
                <a:latin typeface="標楷體" panose="03000509000000000000" pitchFamily="65" charset="-120"/>
                <a:ea typeface="標楷體" panose="03000509000000000000" pitchFamily="65" charset="-120"/>
              </a:rPr>
              <a:t>。</a:t>
            </a:r>
            <a:endParaRPr lang="zh-TW" altLang="en-US" sz="2400" dirty="0">
              <a:latin typeface="標楷體" panose="03000509000000000000" pitchFamily="65" charset="-120"/>
              <a:ea typeface="標楷體" panose="03000509000000000000" pitchFamily="65" charset="-120"/>
            </a:endParaRPr>
          </a:p>
        </p:txBody>
      </p:sp>
      <p:sp>
        <p:nvSpPr>
          <p:cNvPr id="3" name="矩形 2"/>
          <p:cNvSpPr/>
          <p:nvPr/>
        </p:nvSpPr>
        <p:spPr>
          <a:xfrm>
            <a:off x="2444017" y="3140863"/>
            <a:ext cx="13176983" cy="5965037"/>
          </a:xfrm>
          <a:prstGeom prst="rect">
            <a:avLst/>
          </a:prstGeom>
          <a:blipFill dpi="0" rotWithShape="1">
            <a:blip r:embed="rId16">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510206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rot="959250">
            <a:off x="15666508" y="7120271"/>
            <a:ext cx="2906497" cy="3134634"/>
          </a:xfrm>
          <a:custGeom>
            <a:avLst/>
            <a:gdLst/>
            <a:ahLst/>
            <a:cxnLst/>
            <a:rect l="l" t="t" r="r" b="b"/>
            <a:pathLst>
              <a:path w="3337777" h="3729359">
                <a:moveTo>
                  <a:pt x="0" y="0"/>
                </a:moveTo>
                <a:lnTo>
                  <a:pt x="3337776" y="0"/>
                </a:lnTo>
                <a:lnTo>
                  <a:pt x="3337776" y="3729359"/>
                </a:lnTo>
                <a:lnTo>
                  <a:pt x="0" y="372935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2197942" y="982890"/>
            <a:ext cx="10511216" cy="1027269"/>
          </a:xfrm>
          <a:prstGeom prst="rect">
            <a:avLst/>
          </a:prstGeom>
        </p:spPr>
        <p:txBody>
          <a:bodyPr wrap="square" lIns="0" tIns="0" rIns="0" bIns="0" rtlCol="0" anchor="t">
            <a:spAutoFit/>
          </a:bodyPr>
          <a:lstStyle/>
          <a:p>
            <a:pPr algn="l">
              <a:lnSpc>
                <a:spcPts val="7813"/>
              </a:lnSpc>
            </a:pPr>
            <a:r>
              <a:rPr lang="zh-TW" altLang="en-US" sz="8000"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何謂自殺防治守門人員</a:t>
            </a:r>
            <a:endParaRPr lang="en-US" sz="8000" dirty="0">
              <a:solidFill>
                <a:srgbClr val="B44650"/>
              </a:solidFill>
              <a:latin typeface="微軟正黑體" panose="020B0604030504040204" pitchFamily="34" charset="-120"/>
              <a:ea typeface="微軟正黑體" panose="020B0604030504040204" pitchFamily="34" charset="-120"/>
              <a:cs typeface="Gulfs Display"/>
              <a:sym typeface="Gulfs Display"/>
            </a:endParaRPr>
          </a:p>
        </p:txBody>
      </p:sp>
      <p:sp>
        <p:nvSpPr>
          <p:cNvPr id="4" name="TextBox 4"/>
          <p:cNvSpPr txBox="1"/>
          <p:nvPr/>
        </p:nvSpPr>
        <p:spPr>
          <a:xfrm>
            <a:off x="803466" y="2230846"/>
            <a:ext cx="15931703" cy="5796459"/>
          </a:xfrm>
          <a:prstGeom prst="rect">
            <a:avLst/>
          </a:prstGeom>
        </p:spPr>
        <p:txBody>
          <a:bodyPr wrap="square" lIns="0" tIns="0" rIns="0" bIns="0" rtlCol="0" anchor="t">
            <a:spAutoFit/>
          </a:bodyPr>
          <a:lstStyle/>
          <a:p>
            <a:pPr marL="479988" indent="-463284">
              <a:spcBef>
                <a:spcPts val="800"/>
              </a:spcBef>
              <a:defRPr/>
            </a:pPr>
            <a:r>
              <a:rPr lang="zh-TW" altLang="en-US" sz="5000" dirty="0">
                <a:solidFill>
                  <a:schemeClr val="tx2"/>
                </a:solidFill>
                <a:latin typeface="標楷體" pitchFamily="65" charset="-120"/>
                <a:ea typeface="標楷體" pitchFamily="65" charset="-120"/>
              </a:rPr>
              <a:t>依據</a:t>
            </a:r>
            <a:r>
              <a:rPr lang="en-US" altLang="zh-TW" sz="5000" dirty="0">
                <a:solidFill>
                  <a:schemeClr val="tx2"/>
                </a:solidFill>
                <a:latin typeface="標楷體" pitchFamily="65" charset="-120"/>
                <a:ea typeface="標楷體" pitchFamily="65" charset="-120"/>
              </a:rPr>
              <a:t>108</a:t>
            </a:r>
            <a:r>
              <a:rPr lang="zh-TW" altLang="en-US" sz="5000" dirty="0">
                <a:solidFill>
                  <a:schemeClr val="tx2"/>
                </a:solidFill>
                <a:latin typeface="標楷體" pitchFamily="65" charset="-120"/>
                <a:ea typeface="標楷體" pitchFamily="65" charset="-120"/>
              </a:rPr>
              <a:t>年</a:t>
            </a:r>
            <a:r>
              <a:rPr lang="en-US" altLang="zh-TW" sz="5000" dirty="0">
                <a:solidFill>
                  <a:schemeClr val="tx2"/>
                </a:solidFill>
                <a:latin typeface="標楷體" pitchFamily="65" charset="-120"/>
                <a:ea typeface="標楷體" pitchFamily="65" charset="-120"/>
              </a:rPr>
              <a:t>6</a:t>
            </a:r>
            <a:r>
              <a:rPr lang="zh-TW" altLang="en-US" sz="5000" dirty="0">
                <a:solidFill>
                  <a:schemeClr val="tx2"/>
                </a:solidFill>
                <a:latin typeface="標楷體" pitchFamily="65" charset="-120"/>
                <a:ea typeface="標楷體" pitchFamily="65" charset="-120"/>
              </a:rPr>
              <a:t>月</a:t>
            </a:r>
            <a:r>
              <a:rPr lang="en-US" altLang="zh-TW" sz="5000" dirty="0">
                <a:solidFill>
                  <a:schemeClr val="tx2"/>
                </a:solidFill>
                <a:latin typeface="標楷體" pitchFamily="65" charset="-120"/>
                <a:ea typeface="標楷體" pitchFamily="65" charset="-120"/>
              </a:rPr>
              <a:t>19</a:t>
            </a:r>
            <a:r>
              <a:rPr lang="zh-TW" altLang="en-US" sz="5000" dirty="0" smtClean="0">
                <a:solidFill>
                  <a:schemeClr val="tx2"/>
                </a:solidFill>
                <a:latin typeface="標楷體" pitchFamily="65" charset="-120"/>
                <a:ea typeface="標楷體" pitchFamily="65" charset="-120"/>
              </a:rPr>
              <a:t>日「</a:t>
            </a:r>
            <a:r>
              <a:rPr lang="zh-TW" altLang="en-US" sz="5000" dirty="0">
                <a:solidFill>
                  <a:schemeClr val="tx2"/>
                </a:solidFill>
                <a:latin typeface="標楷體" pitchFamily="65" charset="-120"/>
                <a:ea typeface="標楷體" pitchFamily="65" charset="-120"/>
              </a:rPr>
              <a:t>自殺防治法」第九</a:t>
            </a:r>
            <a:r>
              <a:rPr lang="zh-TW" altLang="en-US" sz="5000" dirty="0" smtClean="0">
                <a:solidFill>
                  <a:schemeClr val="tx2"/>
                </a:solidFill>
                <a:latin typeface="標楷體" pitchFamily="65" charset="-120"/>
                <a:ea typeface="標楷體" pitchFamily="65" charset="-120"/>
              </a:rPr>
              <a:t>條</a:t>
            </a:r>
            <a:endParaRPr lang="en-US" altLang="zh-TW" sz="5000" dirty="0" smtClean="0">
              <a:solidFill>
                <a:schemeClr val="tx2"/>
              </a:solidFill>
              <a:latin typeface="標楷體" pitchFamily="65" charset="-120"/>
              <a:ea typeface="標楷體" pitchFamily="65" charset="-120"/>
            </a:endParaRPr>
          </a:p>
          <a:p>
            <a:pPr marL="479988" indent="-463284">
              <a:spcBef>
                <a:spcPts val="800"/>
              </a:spcBef>
              <a:defRPr/>
            </a:pPr>
            <a:r>
              <a:rPr lang="zh-TW" altLang="en-US" sz="5000" dirty="0" smtClean="0">
                <a:solidFill>
                  <a:schemeClr val="tx2"/>
                </a:solidFill>
                <a:latin typeface="標楷體" pitchFamily="65" charset="-120"/>
                <a:ea typeface="標楷體" pitchFamily="65" charset="-120"/>
                <a:sym typeface="Wingdings" panose="05000000000000000000" pitchFamily="2" charset="2"/>
              </a:rPr>
              <a:t></a:t>
            </a:r>
            <a:r>
              <a:rPr lang="zh-TW" altLang="en-US" sz="5000" dirty="0" smtClean="0">
                <a:solidFill>
                  <a:schemeClr val="tx2"/>
                </a:solidFill>
                <a:latin typeface="標楷體" pitchFamily="65" charset="-120"/>
                <a:ea typeface="標楷體" pitchFamily="65" charset="-120"/>
              </a:rPr>
              <a:t>自殺</a:t>
            </a:r>
            <a:r>
              <a:rPr lang="zh-TW" altLang="en-US" sz="5000" dirty="0">
                <a:solidFill>
                  <a:schemeClr val="tx2"/>
                </a:solidFill>
                <a:latin typeface="標楷體" pitchFamily="65" charset="-120"/>
                <a:ea typeface="標楷體" pitchFamily="65" charset="-120"/>
              </a:rPr>
              <a:t>防治守門人，指</a:t>
            </a:r>
            <a:r>
              <a:rPr lang="zh-TW" altLang="en-US" sz="5000" dirty="0">
                <a:solidFill>
                  <a:srgbClr val="FF0000"/>
                </a:solidFill>
                <a:latin typeface="標楷體" pitchFamily="65" charset="-120"/>
                <a:ea typeface="標楷體" pitchFamily="65" charset="-120"/>
              </a:rPr>
              <a:t>具備自殺防治觀念，能識別</a:t>
            </a:r>
            <a:r>
              <a:rPr lang="zh-TW" altLang="en-US" sz="5000" dirty="0" smtClean="0">
                <a:solidFill>
                  <a:srgbClr val="FF0000"/>
                </a:solidFill>
                <a:latin typeface="標楷體" pitchFamily="65" charset="-120"/>
                <a:ea typeface="標楷體" pitchFamily="65" charset="-120"/>
              </a:rPr>
              <a:t>自殺風</a:t>
            </a:r>
            <a:endParaRPr lang="en-US" altLang="zh-TW" sz="5000" dirty="0" smtClean="0">
              <a:solidFill>
                <a:srgbClr val="FF0000"/>
              </a:solidFill>
              <a:latin typeface="標楷體" pitchFamily="65" charset="-120"/>
              <a:ea typeface="標楷體" pitchFamily="65" charset="-120"/>
            </a:endParaRPr>
          </a:p>
          <a:p>
            <a:pPr marL="479988" indent="-463284">
              <a:spcBef>
                <a:spcPts val="800"/>
              </a:spcBef>
              <a:defRPr/>
            </a:pPr>
            <a:r>
              <a:rPr lang="zh-TW" altLang="en-US" sz="5000" dirty="0">
                <a:solidFill>
                  <a:srgbClr val="FF0000"/>
                </a:solidFill>
                <a:latin typeface="標楷體" pitchFamily="65" charset="-120"/>
                <a:ea typeface="標楷體" pitchFamily="65" charset="-120"/>
              </a:rPr>
              <a:t> </a:t>
            </a:r>
            <a:r>
              <a:rPr lang="zh-TW" altLang="en-US" sz="5000" dirty="0" smtClean="0">
                <a:solidFill>
                  <a:srgbClr val="FF0000"/>
                </a:solidFill>
                <a:latin typeface="標楷體" pitchFamily="65" charset="-120"/>
                <a:ea typeface="標楷體" pitchFamily="65" charset="-120"/>
              </a:rPr>
              <a:t> 險</a:t>
            </a:r>
            <a:r>
              <a:rPr lang="zh-TW" altLang="en-US" sz="5000" dirty="0">
                <a:solidFill>
                  <a:srgbClr val="FF0000"/>
                </a:solidFill>
                <a:latin typeface="標楷體" pitchFamily="65" charset="-120"/>
                <a:ea typeface="標楷體" pitchFamily="65" charset="-120"/>
              </a:rPr>
              <a:t>，並提供協助或轉介等作為，以防範他人發生自殺</a:t>
            </a:r>
            <a:r>
              <a:rPr lang="zh-TW" altLang="en-US" sz="5000" dirty="0" smtClean="0">
                <a:solidFill>
                  <a:srgbClr val="FF0000"/>
                </a:solidFill>
                <a:latin typeface="標楷體" pitchFamily="65" charset="-120"/>
                <a:ea typeface="標楷體" pitchFamily="65" charset="-120"/>
              </a:rPr>
              <a:t>行</a:t>
            </a:r>
            <a:endParaRPr lang="en-US" altLang="zh-TW" sz="5000" dirty="0" smtClean="0">
              <a:solidFill>
                <a:srgbClr val="FF0000"/>
              </a:solidFill>
              <a:latin typeface="標楷體" pitchFamily="65" charset="-120"/>
              <a:ea typeface="標楷體" pitchFamily="65" charset="-120"/>
            </a:endParaRPr>
          </a:p>
          <a:p>
            <a:pPr marL="479988" indent="-463284">
              <a:spcBef>
                <a:spcPts val="800"/>
              </a:spcBef>
              <a:defRPr/>
            </a:pPr>
            <a:r>
              <a:rPr lang="zh-TW" altLang="en-US" sz="5000" dirty="0">
                <a:solidFill>
                  <a:srgbClr val="FF0000"/>
                </a:solidFill>
                <a:latin typeface="標楷體" pitchFamily="65" charset="-120"/>
                <a:ea typeface="標楷體" pitchFamily="65" charset="-120"/>
              </a:rPr>
              <a:t> </a:t>
            </a:r>
            <a:r>
              <a:rPr lang="zh-TW" altLang="en-US" sz="5000" dirty="0" smtClean="0">
                <a:solidFill>
                  <a:srgbClr val="FF0000"/>
                </a:solidFill>
                <a:latin typeface="標楷體" pitchFamily="65" charset="-120"/>
                <a:ea typeface="標楷體" pitchFamily="65" charset="-120"/>
              </a:rPr>
              <a:t> 為</a:t>
            </a:r>
            <a:r>
              <a:rPr lang="zh-TW" altLang="en-US" sz="5000" dirty="0">
                <a:solidFill>
                  <a:srgbClr val="FF0000"/>
                </a:solidFill>
                <a:latin typeface="標楷體" pitchFamily="65" charset="-120"/>
                <a:ea typeface="標楷體" pitchFamily="65" charset="-120"/>
              </a:rPr>
              <a:t>之人</a:t>
            </a:r>
            <a:r>
              <a:rPr lang="zh-TW" altLang="en-US" sz="5000" b="1" dirty="0">
                <a:solidFill>
                  <a:srgbClr val="FF0000"/>
                </a:solidFill>
                <a:latin typeface="標楷體" pitchFamily="65" charset="-120"/>
                <a:ea typeface="標楷體" pitchFamily="65" charset="-120"/>
              </a:rPr>
              <a:t>。</a:t>
            </a:r>
            <a:endParaRPr lang="en-US" altLang="zh-TW" sz="5000" b="1" dirty="0">
              <a:latin typeface="標楷體" pitchFamily="65" charset="-120"/>
              <a:ea typeface="標楷體" pitchFamily="65" charset="-120"/>
            </a:endParaRPr>
          </a:p>
          <a:p>
            <a:pPr marL="479988" indent="-463284">
              <a:spcBef>
                <a:spcPts val="800"/>
              </a:spcBef>
              <a:defRPr/>
            </a:pPr>
            <a:r>
              <a:rPr lang="zh-TW" altLang="en-US" sz="5000" dirty="0">
                <a:solidFill>
                  <a:schemeClr val="tx2"/>
                </a:solidFill>
                <a:latin typeface="標楷體" pitchFamily="65" charset="-120"/>
                <a:ea typeface="標楷體" pitchFamily="65" charset="-120"/>
                <a:sym typeface="Wingdings" panose="05000000000000000000" pitchFamily="2" charset="2"/>
              </a:rPr>
              <a:t></a:t>
            </a:r>
            <a:r>
              <a:rPr lang="zh-TW" altLang="en-US" sz="5000" dirty="0" smtClean="0">
                <a:solidFill>
                  <a:schemeClr val="tx2"/>
                </a:solidFill>
                <a:latin typeface="標楷體" pitchFamily="65" charset="-120"/>
                <a:ea typeface="標楷體" pitchFamily="65" charset="-120"/>
              </a:rPr>
              <a:t>擔任</a:t>
            </a:r>
            <a:r>
              <a:rPr lang="zh-TW" altLang="en-US" sz="5000" dirty="0">
                <a:solidFill>
                  <a:srgbClr val="FF0000"/>
                </a:solidFill>
                <a:latin typeface="標楷體" pitchFamily="65" charset="-120"/>
                <a:ea typeface="標楷體" pitchFamily="65" charset="-120"/>
              </a:rPr>
              <a:t>「早期發現、早期干預、早期協助」</a:t>
            </a:r>
            <a:r>
              <a:rPr lang="zh-TW" altLang="en-US" sz="5000" dirty="0">
                <a:solidFill>
                  <a:schemeClr val="tx2"/>
                </a:solidFill>
                <a:latin typeface="標楷體" pitchFamily="65" charset="-120"/>
                <a:ea typeface="標楷體" pitchFamily="65" charset="-120"/>
              </a:rPr>
              <a:t>的</a:t>
            </a:r>
            <a:r>
              <a:rPr lang="zh-TW" altLang="en-US" sz="5000" dirty="0" smtClean="0">
                <a:solidFill>
                  <a:schemeClr val="tx2"/>
                </a:solidFill>
                <a:latin typeface="標楷體" pitchFamily="65" charset="-120"/>
                <a:ea typeface="標楷體" pitchFamily="65" charset="-120"/>
              </a:rPr>
              <a:t>角色，</a:t>
            </a:r>
            <a:r>
              <a:rPr lang="zh-TW" altLang="en-US" sz="5000" dirty="0">
                <a:latin typeface="標楷體" panose="03000509000000000000" pitchFamily="65" charset="-120"/>
                <a:ea typeface="標楷體" panose="03000509000000000000" pitchFamily="65" charset="-120"/>
              </a:rPr>
              <a:t>當</a:t>
            </a:r>
            <a:r>
              <a:rPr lang="zh-TW" altLang="en-US" sz="5000" dirty="0" smtClean="0">
                <a:latin typeface="標楷體" panose="03000509000000000000" pitchFamily="65" charset="-120"/>
                <a:ea typeface="標楷體" panose="03000509000000000000" pitchFamily="65" charset="-120"/>
              </a:rPr>
              <a:t>看到</a:t>
            </a:r>
            <a:r>
              <a:rPr lang="zh-TW" altLang="en-US" sz="5000" dirty="0">
                <a:latin typeface="標楷體" panose="03000509000000000000" pitchFamily="65" charset="-120"/>
                <a:ea typeface="標楷體" panose="03000509000000000000" pitchFamily="65" charset="-120"/>
              </a:rPr>
              <a:t>求救</a:t>
            </a:r>
            <a:r>
              <a:rPr lang="zh-TW" altLang="en-US" sz="5000" dirty="0" smtClean="0">
                <a:latin typeface="標楷體" panose="03000509000000000000" pitchFamily="65" charset="-120"/>
                <a:ea typeface="標楷體" panose="03000509000000000000" pitchFamily="65" charset="-120"/>
              </a:rPr>
              <a:t>訊息時，於</a:t>
            </a:r>
            <a:r>
              <a:rPr lang="zh-TW" altLang="en-US" sz="5000" dirty="0">
                <a:latin typeface="標楷體" panose="03000509000000000000" pitchFamily="65" charset="-120"/>
                <a:ea typeface="標楷體" panose="03000509000000000000" pitchFamily="65" charset="-120"/>
              </a:rPr>
              <a:t>對方需要之時給予鼓勵及資源協助，陪伴他度過想要尋求死亡的低潮期。</a:t>
            </a:r>
            <a:endParaRPr lang="en-US" sz="5000" dirty="0">
              <a:solidFill>
                <a:srgbClr val="323A30"/>
              </a:solidFill>
              <a:latin typeface="標楷體" panose="03000509000000000000" pitchFamily="65" charset="-120"/>
              <a:ea typeface="標楷體" panose="03000509000000000000" pitchFamily="65" charset="-120"/>
              <a:cs typeface="Playpen Sans"/>
              <a:sym typeface="Playpen Sans"/>
            </a:endParaRPr>
          </a:p>
        </p:txBody>
      </p:sp>
      <p:sp>
        <p:nvSpPr>
          <p:cNvPr id="5" name="Freeform 5"/>
          <p:cNvSpPr/>
          <p:nvPr/>
        </p:nvSpPr>
        <p:spPr>
          <a:xfrm rot="5400000">
            <a:off x="14878049" y="361951"/>
            <a:ext cx="3771900" cy="3048000"/>
          </a:xfrm>
          <a:custGeom>
            <a:avLst/>
            <a:gdLst/>
            <a:ahLst/>
            <a:cxnLst/>
            <a:rect l="l" t="t" r="r" b="b"/>
            <a:pathLst>
              <a:path w="4346405" h="3493423">
                <a:moveTo>
                  <a:pt x="0" y="0"/>
                </a:moveTo>
                <a:lnTo>
                  <a:pt x="4346405" y="0"/>
                </a:lnTo>
                <a:lnTo>
                  <a:pt x="4346405" y="3493423"/>
                </a:lnTo>
                <a:lnTo>
                  <a:pt x="0" y="349342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rot="345106">
            <a:off x="-837580" y="7855191"/>
            <a:ext cx="3282092" cy="3084260"/>
          </a:xfrm>
          <a:custGeom>
            <a:avLst/>
            <a:gdLst/>
            <a:ahLst/>
            <a:cxnLst/>
            <a:rect l="l" t="t" r="r" b="b"/>
            <a:pathLst>
              <a:path w="4296173" h="4206669">
                <a:moveTo>
                  <a:pt x="0" y="0"/>
                </a:moveTo>
                <a:lnTo>
                  <a:pt x="4296173" y="0"/>
                </a:lnTo>
                <a:lnTo>
                  <a:pt x="4296173" y="4206669"/>
                </a:lnTo>
                <a:lnTo>
                  <a:pt x="0" y="420666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6541289" y="-312902"/>
            <a:ext cx="2606662" cy="2486104"/>
          </a:xfrm>
          <a:custGeom>
            <a:avLst/>
            <a:gdLst/>
            <a:ahLst/>
            <a:cxnLst/>
            <a:rect l="l" t="t" r="r" b="b"/>
            <a:pathLst>
              <a:path w="2606662" h="2486104">
                <a:moveTo>
                  <a:pt x="0" y="0"/>
                </a:moveTo>
                <a:lnTo>
                  <a:pt x="2606662" y="0"/>
                </a:lnTo>
                <a:lnTo>
                  <a:pt x="2606662" y="2486104"/>
                </a:lnTo>
                <a:lnTo>
                  <a:pt x="0" y="248610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rot="2700000">
            <a:off x="-529184" y="-1384671"/>
            <a:ext cx="3485535" cy="3581796"/>
          </a:xfrm>
          <a:custGeom>
            <a:avLst/>
            <a:gdLst/>
            <a:ahLst/>
            <a:cxnLst/>
            <a:rect l="l" t="t" r="r" b="b"/>
            <a:pathLst>
              <a:path w="3485535" h="3581796">
                <a:moveTo>
                  <a:pt x="0" y="0"/>
                </a:moveTo>
                <a:lnTo>
                  <a:pt x="3485535" y="0"/>
                </a:lnTo>
                <a:lnTo>
                  <a:pt x="3485535" y="3581796"/>
                </a:lnTo>
                <a:lnTo>
                  <a:pt x="0" y="358179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rot="1318730">
            <a:off x="810192" y="8275690"/>
            <a:ext cx="1433232" cy="1350246"/>
          </a:xfrm>
          <a:custGeom>
            <a:avLst/>
            <a:gdLst/>
            <a:ahLst/>
            <a:cxnLst/>
            <a:rect l="l" t="t" r="r" b="b"/>
            <a:pathLst>
              <a:path w="1683162" h="1965736">
                <a:moveTo>
                  <a:pt x="0" y="0"/>
                </a:moveTo>
                <a:lnTo>
                  <a:pt x="1683162" y="0"/>
                </a:lnTo>
                <a:lnTo>
                  <a:pt x="1683162" y="1965736"/>
                </a:lnTo>
                <a:lnTo>
                  <a:pt x="0" y="1965736"/>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0" name="Freeform 10"/>
          <p:cNvSpPr/>
          <p:nvPr/>
        </p:nvSpPr>
        <p:spPr>
          <a:xfrm rot="4094010">
            <a:off x="2932133" y="-1784565"/>
            <a:ext cx="3307270" cy="4114800"/>
          </a:xfrm>
          <a:custGeom>
            <a:avLst/>
            <a:gdLst/>
            <a:ahLst/>
            <a:cxnLst/>
            <a:rect l="l" t="t" r="r" b="b"/>
            <a:pathLst>
              <a:path w="3307270" h="4114800">
                <a:moveTo>
                  <a:pt x="0" y="0"/>
                </a:moveTo>
                <a:lnTo>
                  <a:pt x="3307271" y="0"/>
                </a:lnTo>
                <a:lnTo>
                  <a:pt x="3307271" y="4114800"/>
                </a:lnTo>
                <a:lnTo>
                  <a:pt x="0" y="4114800"/>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2" name="Freeform 12"/>
          <p:cNvSpPr/>
          <p:nvPr/>
        </p:nvSpPr>
        <p:spPr>
          <a:xfrm rot="959250">
            <a:off x="12930230" y="463629"/>
            <a:ext cx="1643275" cy="1836062"/>
          </a:xfrm>
          <a:custGeom>
            <a:avLst/>
            <a:gdLst/>
            <a:ahLst/>
            <a:cxnLst/>
            <a:rect l="l" t="t" r="r" b="b"/>
            <a:pathLst>
              <a:path w="1643275" h="1836062">
                <a:moveTo>
                  <a:pt x="0" y="0"/>
                </a:moveTo>
                <a:lnTo>
                  <a:pt x="1643275" y="0"/>
                </a:lnTo>
                <a:lnTo>
                  <a:pt x="1643275" y="1836061"/>
                </a:lnTo>
                <a:lnTo>
                  <a:pt x="0" y="183606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extLst>
      <p:ext uri="{BB962C8B-B14F-4D97-AF65-F5344CB8AC3E}">
        <p14:creationId xmlns:p14="http://schemas.microsoft.com/office/powerpoint/2010/main" val="4074199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rot="-2589735">
            <a:off x="15434736" y="-879712"/>
            <a:ext cx="3258561" cy="6389335"/>
          </a:xfrm>
          <a:custGeom>
            <a:avLst/>
            <a:gdLst/>
            <a:ahLst/>
            <a:cxnLst/>
            <a:rect l="l" t="t" r="r" b="b"/>
            <a:pathLst>
              <a:path w="3258561" h="6389335">
                <a:moveTo>
                  <a:pt x="0" y="0"/>
                </a:moveTo>
                <a:lnTo>
                  <a:pt x="3258561" y="0"/>
                </a:lnTo>
                <a:lnTo>
                  <a:pt x="3258561" y="6389335"/>
                </a:lnTo>
                <a:lnTo>
                  <a:pt x="0" y="638933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2589735">
            <a:off x="-130593" y="5696351"/>
            <a:ext cx="3258561" cy="6389335"/>
          </a:xfrm>
          <a:custGeom>
            <a:avLst/>
            <a:gdLst/>
            <a:ahLst/>
            <a:cxnLst/>
            <a:rect l="l" t="t" r="r" b="b"/>
            <a:pathLst>
              <a:path w="3258561" h="6389335">
                <a:moveTo>
                  <a:pt x="0" y="0"/>
                </a:moveTo>
                <a:lnTo>
                  <a:pt x="3258561" y="0"/>
                </a:lnTo>
                <a:lnTo>
                  <a:pt x="3258561" y="6389335"/>
                </a:lnTo>
                <a:lnTo>
                  <a:pt x="0" y="638933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rot="2289570">
            <a:off x="15433206" y="7619381"/>
            <a:ext cx="3652187" cy="3277838"/>
          </a:xfrm>
          <a:custGeom>
            <a:avLst/>
            <a:gdLst/>
            <a:ahLst/>
            <a:cxnLst/>
            <a:rect l="l" t="t" r="r" b="b"/>
            <a:pathLst>
              <a:path w="3652187" h="3277838">
                <a:moveTo>
                  <a:pt x="0" y="0"/>
                </a:moveTo>
                <a:lnTo>
                  <a:pt x="3652188" y="0"/>
                </a:lnTo>
                <a:lnTo>
                  <a:pt x="3652188" y="3277838"/>
                </a:lnTo>
                <a:lnTo>
                  <a:pt x="0" y="327783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7529756">
            <a:off x="14215470" y="-702581"/>
            <a:ext cx="3369505" cy="3462561"/>
          </a:xfrm>
          <a:custGeom>
            <a:avLst/>
            <a:gdLst/>
            <a:ahLst/>
            <a:cxnLst/>
            <a:rect l="l" t="t" r="r" b="b"/>
            <a:pathLst>
              <a:path w="3369505" h="3462561">
                <a:moveTo>
                  <a:pt x="0" y="0"/>
                </a:moveTo>
                <a:lnTo>
                  <a:pt x="3369505" y="0"/>
                </a:lnTo>
                <a:lnTo>
                  <a:pt x="3369505" y="3462562"/>
                </a:lnTo>
                <a:lnTo>
                  <a:pt x="0" y="346256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a:off x="-1688206" y="2705477"/>
            <a:ext cx="3691778" cy="3521033"/>
          </a:xfrm>
          <a:custGeom>
            <a:avLst/>
            <a:gdLst/>
            <a:ahLst/>
            <a:cxnLst/>
            <a:rect l="l" t="t" r="r" b="b"/>
            <a:pathLst>
              <a:path w="3691778" h="3521033">
                <a:moveTo>
                  <a:pt x="0" y="0"/>
                </a:moveTo>
                <a:lnTo>
                  <a:pt x="3691778" y="0"/>
                </a:lnTo>
                <a:lnTo>
                  <a:pt x="3691778" y="3521033"/>
                </a:lnTo>
                <a:lnTo>
                  <a:pt x="0" y="3521033"/>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8" name="Freeform 8"/>
          <p:cNvSpPr/>
          <p:nvPr/>
        </p:nvSpPr>
        <p:spPr>
          <a:xfrm rot="959250">
            <a:off x="15925269" y="4225469"/>
            <a:ext cx="1643275" cy="1836062"/>
          </a:xfrm>
          <a:custGeom>
            <a:avLst/>
            <a:gdLst/>
            <a:ahLst/>
            <a:cxnLst/>
            <a:rect l="l" t="t" r="r" b="b"/>
            <a:pathLst>
              <a:path w="1643275" h="1836062">
                <a:moveTo>
                  <a:pt x="0" y="0"/>
                </a:moveTo>
                <a:lnTo>
                  <a:pt x="1643275" y="0"/>
                </a:lnTo>
                <a:lnTo>
                  <a:pt x="1643275" y="1836062"/>
                </a:lnTo>
                <a:lnTo>
                  <a:pt x="0" y="1836062"/>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9" name="Freeform 9"/>
          <p:cNvSpPr/>
          <p:nvPr/>
        </p:nvSpPr>
        <p:spPr>
          <a:xfrm rot="-637946">
            <a:off x="700762" y="1158939"/>
            <a:ext cx="1683162" cy="1965736"/>
          </a:xfrm>
          <a:custGeom>
            <a:avLst/>
            <a:gdLst/>
            <a:ahLst/>
            <a:cxnLst/>
            <a:rect l="l" t="t" r="r" b="b"/>
            <a:pathLst>
              <a:path w="1683162" h="1965736">
                <a:moveTo>
                  <a:pt x="0" y="0"/>
                </a:moveTo>
                <a:lnTo>
                  <a:pt x="1683162" y="0"/>
                </a:lnTo>
                <a:lnTo>
                  <a:pt x="1683162" y="1965737"/>
                </a:lnTo>
                <a:lnTo>
                  <a:pt x="0" y="1965737"/>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0" name="Freeform 10"/>
          <p:cNvSpPr/>
          <p:nvPr/>
        </p:nvSpPr>
        <p:spPr>
          <a:xfrm rot="-1643933">
            <a:off x="-1279792" y="-1253724"/>
            <a:ext cx="4137009" cy="3595750"/>
          </a:xfrm>
          <a:custGeom>
            <a:avLst/>
            <a:gdLst/>
            <a:ahLst/>
            <a:cxnLst/>
            <a:rect l="l" t="t" r="r" b="b"/>
            <a:pathLst>
              <a:path w="4137009" h="3595750">
                <a:moveTo>
                  <a:pt x="0" y="0"/>
                </a:moveTo>
                <a:lnTo>
                  <a:pt x="4137009" y="0"/>
                </a:lnTo>
                <a:lnTo>
                  <a:pt x="4137009" y="3595751"/>
                </a:lnTo>
                <a:lnTo>
                  <a:pt x="0" y="3595751"/>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2" name="Freeform 12"/>
          <p:cNvSpPr/>
          <p:nvPr/>
        </p:nvSpPr>
        <p:spPr>
          <a:xfrm rot="8462960">
            <a:off x="9592009" y="8269071"/>
            <a:ext cx="3276256" cy="3208001"/>
          </a:xfrm>
          <a:custGeom>
            <a:avLst/>
            <a:gdLst/>
            <a:ahLst/>
            <a:cxnLst/>
            <a:rect l="l" t="t" r="r" b="b"/>
            <a:pathLst>
              <a:path w="3276256" h="3208001">
                <a:moveTo>
                  <a:pt x="0" y="0"/>
                </a:moveTo>
                <a:lnTo>
                  <a:pt x="3276256" y="0"/>
                </a:lnTo>
                <a:lnTo>
                  <a:pt x="3276256" y="3208000"/>
                </a:lnTo>
                <a:lnTo>
                  <a:pt x="0" y="3208000"/>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4" name="TextBox 3"/>
          <p:cNvSpPr txBox="1"/>
          <p:nvPr/>
        </p:nvSpPr>
        <p:spPr>
          <a:xfrm>
            <a:off x="3106835" y="1014500"/>
            <a:ext cx="6722965" cy="1000274"/>
          </a:xfrm>
          <a:prstGeom prst="rect">
            <a:avLst/>
          </a:prstGeom>
        </p:spPr>
        <p:txBody>
          <a:bodyPr wrap="square" lIns="0" tIns="0" rIns="0" bIns="0" rtlCol="0" anchor="t">
            <a:spAutoFit/>
          </a:bodyPr>
          <a:lstStyle/>
          <a:p>
            <a:pPr algn="l">
              <a:lnSpc>
                <a:spcPts val="7813"/>
              </a:lnSpc>
            </a:pPr>
            <a:r>
              <a:rPr lang="zh-TW" altLang="en-US" sz="6000"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自傷</a:t>
            </a:r>
            <a:r>
              <a:rPr lang="zh-TW" altLang="en-US" sz="6000" dirty="0">
                <a:solidFill>
                  <a:srgbClr val="B44650"/>
                </a:solidFill>
                <a:latin typeface="微軟正黑體" panose="020B0604030504040204" pitchFamily="34" charset="-120"/>
                <a:ea typeface="微軟正黑體" panose="020B0604030504040204" pitchFamily="34" charset="-120"/>
                <a:cs typeface="Gulfs Display"/>
                <a:sym typeface="Gulfs Display"/>
              </a:rPr>
              <a:t>與</a:t>
            </a:r>
            <a:r>
              <a:rPr lang="zh-TW" altLang="en-US" sz="6000"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自殺的差別</a:t>
            </a:r>
            <a:endParaRPr lang="en-US" sz="6000" dirty="0">
              <a:solidFill>
                <a:srgbClr val="B44650"/>
              </a:solidFill>
              <a:latin typeface="微軟正黑體" panose="020B0604030504040204" pitchFamily="34" charset="-120"/>
              <a:ea typeface="微軟正黑體" panose="020B0604030504040204" pitchFamily="34" charset="-120"/>
              <a:cs typeface="Gulfs Display"/>
              <a:sym typeface="Gulfs Display"/>
            </a:endParaRPr>
          </a:p>
        </p:txBody>
      </p:sp>
      <p:sp>
        <p:nvSpPr>
          <p:cNvPr id="13" name="內容版面配置區 9">
            <a:extLst>
              <a:ext uri="{FF2B5EF4-FFF2-40B4-BE49-F238E27FC236}">
                <a16:creationId xmlns:a16="http://schemas.microsoft.com/office/drawing/2014/main" id="{588E867E-6DC5-D52C-07D3-52D8B4B7B07A}"/>
              </a:ext>
            </a:extLst>
          </p:cNvPr>
          <p:cNvSpPr txBox="1">
            <a:spLocks/>
          </p:cNvSpPr>
          <p:nvPr/>
        </p:nvSpPr>
        <p:spPr>
          <a:xfrm>
            <a:off x="3106835" y="1922131"/>
            <a:ext cx="5527953" cy="6066541"/>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285750" marR="0" lvl="0" indent="-285750" algn="l" defTabSz="457200" rtl="0" eaLnBrk="1" fontAlgn="auto" latinLnBrk="0" hangingPunct="1">
              <a:lnSpc>
                <a:spcPct val="100000"/>
              </a:lnSpc>
              <a:spcBef>
                <a:spcPct val="20000"/>
              </a:spcBef>
              <a:spcAft>
                <a:spcPts val="600"/>
              </a:spcAft>
              <a:buClr>
                <a:sysClr val="window" lastClr="FFFFFF"/>
              </a:buClr>
              <a:buSzPct val="80000"/>
              <a:buFont typeface="Wingdings 3" panose="05040102010807070707" pitchFamily="18" charset="2"/>
              <a:buChar char=""/>
              <a:tabLst/>
              <a:defRPr/>
            </a:pPr>
            <a:endParaRPr kumimoji="0" lang="zh-TW" altLang="en-US" sz="4400" b="0" i="0" u="none" strike="noStrike" kern="1200" cap="none" spc="0" normalizeH="0" baseline="0" noProof="0" dirty="0" smtClean="0">
              <a:ln>
                <a:noFill/>
              </a:ln>
              <a:solidFill>
                <a:srgbClr val="000000"/>
              </a:solidFill>
              <a:effectLst/>
              <a:uLnTx/>
              <a:uFillTx/>
              <a:latin typeface="標楷體" panose="03000509000000000000" pitchFamily="65" charset="-120"/>
              <a:ea typeface="標楷體" panose="03000509000000000000" pitchFamily="65" charset="-120"/>
            </a:endParaRPr>
          </a:p>
          <a:p>
            <a:pPr marL="0" marR="0" lvl="0" indent="0" algn="l" defTabSz="457200" rtl="0" eaLnBrk="1" fontAlgn="auto" latinLnBrk="0" hangingPunct="1">
              <a:lnSpc>
                <a:spcPct val="100000"/>
              </a:lnSpc>
              <a:spcBef>
                <a:spcPct val="20000"/>
              </a:spcBef>
              <a:spcAft>
                <a:spcPts val="600"/>
              </a:spcAft>
              <a:buClr>
                <a:sysClr val="window" lastClr="FFFFFF"/>
              </a:buClr>
              <a:buSzPct val="80000"/>
              <a:buNone/>
              <a:tabLst/>
              <a:defRPr/>
            </a:pPr>
            <a:r>
              <a:rPr kumimoji="0" lang="zh-TW" altLang="en-US" sz="4400" b="0" i="0" u="none" strike="noStrike" kern="1200" cap="none" spc="0" normalizeH="0" baseline="0" noProof="0" dirty="0" smtClean="0">
                <a:ln>
                  <a:noFill/>
                </a:ln>
                <a:solidFill>
                  <a:srgbClr val="000000"/>
                </a:solidFill>
                <a:effectLst/>
                <a:uLnTx/>
                <a:uFillTx/>
                <a:latin typeface="標楷體" panose="03000509000000000000" pitchFamily="65" charset="-120"/>
                <a:ea typeface="標楷體" panose="03000509000000000000" pitchFamily="65" charset="-120"/>
              </a:rPr>
              <a:t>「</a:t>
            </a:r>
            <a:r>
              <a:rPr kumimoji="0" lang="zh-TW" altLang="en-US" sz="4400" b="0"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rPr>
              <a:t>自我傷害行為</a:t>
            </a:r>
            <a:r>
              <a:rPr kumimoji="0" lang="zh-TW" altLang="en-US" sz="4400" b="0" i="0" u="none" strike="noStrike" kern="1200" cap="none" spc="0" normalizeH="0" baseline="0" noProof="0" dirty="0" smtClean="0">
                <a:ln>
                  <a:noFill/>
                </a:ln>
                <a:solidFill>
                  <a:srgbClr val="000000"/>
                </a:solidFill>
                <a:effectLst/>
                <a:uLnTx/>
                <a:uFillTx/>
                <a:latin typeface="標楷體" panose="03000509000000000000" pitchFamily="65" charset="-120"/>
                <a:ea typeface="標楷體" panose="03000509000000000000" pitchFamily="65" charset="-120"/>
              </a:rPr>
              <a:t>」指的是「</a:t>
            </a:r>
            <a:r>
              <a:rPr kumimoji="0" lang="zh-TW" altLang="en-US" sz="4400" b="0"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rPr>
              <a:t>有意地</a:t>
            </a:r>
            <a:r>
              <a:rPr kumimoji="0" lang="zh-TW" altLang="en-US" sz="4400" b="0" i="0" u="none" strike="noStrike" kern="1200" cap="none" spc="0" normalizeH="0" baseline="0" noProof="0" dirty="0" smtClean="0">
                <a:ln>
                  <a:noFill/>
                </a:ln>
                <a:solidFill>
                  <a:srgbClr val="000000"/>
                </a:solidFill>
                <a:effectLst/>
                <a:uLnTx/>
                <a:uFillTx/>
                <a:latin typeface="標楷體" panose="03000509000000000000" pitchFamily="65" charset="-120"/>
                <a:ea typeface="標楷體" panose="03000509000000000000" pitchFamily="65" charset="-120"/>
              </a:rPr>
              <a:t>」以任何方式傷害自己的身心健康，但其實並沒有結束自己生命的清楚意圖，但可能因此而造成意外。</a:t>
            </a:r>
            <a:endParaRPr kumimoji="0" lang="zh-TW" altLang="en-US" sz="4400" b="0" i="0" u="none" strike="noStrike" kern="1200" cap="none" spc="0" normalizeH="0" baseline="0" noProof="0" dirty="0">
              <a:ln>
                <a:noFill/>
              </a:ln>
              <a:solidFill>
                <a:srgbClr val="146194">
                  <a:lumMod val="75000"/>
                </a:srgbClr>
              </a:solidFill>
              <a:effectLst/>
              <a:uLnTx/>
              <a:uFillTx/>
              <a:latin typeface="標楷體" panose="03000509000000000000" pitchFamily="65" charset="-120"/>
              <a:ea typeface="標楷體" panose="03000509000000000000" pitchFamily="65" charset="-120"/>
            </a:endParaRPr>
          </a:p>
        </p:txBody>
      </p:sp>
      <p:sp>
        <p:nvSpPr>
          <p:cNvPr id="16" name="內容版面配置區 8">
            <a:extLst>
              <a:ext uri="{FF2B5EF4-FFF2-40B4-BE49-F238E27FC236}">
                <a16:creationId xmlns:a16="http://schemas.microsoft.com/office/drawing/2014/main" id="{A602CC10-6D00-D145-4708-5DFE4BC59283}"/>
              </a:ext>
            </a:extLst>
          </p:cNvPr>
          <p:cNvSpPr txBox="1">
            <a:spLocks/>
          </p:cNvSpPr>
          <p:nvPr/>
        </p:nvSpPr>
        <p:spPr>
          <a:xfrm>
            <a:off x="9629242" y="2278597"/>
            <a:ext cx="5181600" cy="5280894"/>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285750" marR="0" lvl="0" indent="-285750" algn="l" defTabSz="457200" rtl="0" eaLnBrk="1" fontAlgn="auto" latinLnBrk="0" hangingPunct="1">
              <a:lnSpc>
                <a:spcPct val="100000"/>
              </a:lnSpc>
              <a:spcBef>
                <a:spcPct val="20000"/>
              </a:spcBef>
              <a:spcAft>
                <a:spcPts val="600"/>
              </a:spcAft>
              <a:buClr>
                <a:sysClr val="window" lastClr="FFFFFF"/>
              </a:buClr>
              <a:buSzPct val="80000"/>
              <a:buFont typeface="Wingdings 3" panose="05040102010807070707" pitchFamily="18" charset="2"/>
              <a:buChar char=""/>
              <a:tabLst/>
              <a:defRPr/>
            </a:pPr>
            <a:endParaRPr kumimoji="0" lang="zh-TW" altLang="en-US" sz="4400" b="0" i="0" u="none" strike="noStrike" kern="1200" cap="none" spc="0" normalizeH="0" baseline="0" noProof="0" dirty="0" smtClean="0">
              <a:ln>
                <a:noFill/>
              </a:ln>
              <a:solidFill>
                <a:srgbClr val="000000"/>
              </a:solidFill>
              <a:effectLst/>
              <a:uLnTx/>
              <a:uFillTx/>
              <a:latin typeface="標楷體" panose="03000509000000000000" pitchFamily="65" charset="-120"/>
              <a:ea typeface="標楷體" panose="03000509000000000000" pitchFamily="65" charset="-120"/>
            </a:endParaRPr>
          </a:p>
          <a:p>
            <a:pPr marL="0" marR="0" lvl="0" indent="0" algn="l" defTabSz="457200" rtl="0" eaLnBrk="1" fontAlgn="auto" latinLnBrk="0" hangingPunct="1">
              <a:lnSpc>
                <a:spcPct val="100000"/>
              </a:lnSpc>
              <a:spcBef>
                <a:spcPct val="20000"/>
              </a:spcBef>
              <a:spcAft>
                <a:spcPts val="600"/>
              </a:spcAft>
              <a:buClr>
                <a:sysClr val="window" lastClr="FFFFFF"/>
              </a:buClr>
              <a:buSzPct val="80000"/>
              <a:buNone/>
              <a:tabLst/>
              <a:defRPr/>
            </a:pPr>
            <a:r>
              <a:rPr kumimoji="0" lang="zh-TW" altLang="en-US" sz="4400" b="0" i="0" u="none" strike="noStrike" kern="1200" cap="none" spc="0" normalizeH="0" baseline="0" noProof="0" dirty="0" smtClean="0">
                <a:ln>
                  <a:noFill/>
                </a:ln>
                <a:solidFill>
                  <a:srgbClr val="000000"/>
                </a:solidFill>
                <a:effectLst/>
                <a:uLnTx/>
                <a:uFillTx/>
                <a:latin typeface="標楷體" panose="03000509000000000000" pitchFamily="65" charset="-120"/>
                <a:ea typeface="標楷體" panose="03000509000000000000" pitchFamily="65" charset="-120"/>
              </a:rPr>
              <a:t>「</a:t>
            </a:r>
            <a:r>
              <a:rPr kumimoji="0" lang="zh-TW" altLang="en-US" sz="4400" b="0"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rPr>
              <a:t>自殺</a:t>
            </a:r>
            <a:r>
              <a:rPr kumimoji="0" lang="zh-TW" altLang="en-US" sz="4400" b="0" i="0" u="none" strike="noStrike" kern="1200" cap="none" spc="0" normalizeH="0" baseline="0" noProof="0" dirty="0" smtClean="0">
                <a:ln>
                  <a:noFill/>
                </a:ln>
                <a:solidFill>
                  <a:srgbClr val="000000"/>
                </a:solidFill>
                <a:effectLst/>
                <a:uLnTx/>
                <a:uFillTx/>
                <a:latin typeface="標楷體" panose="03000509000000000000" pitchFamily="65" charset="-120"/>
                <a:ea typeface="標楷體" panose="03000509000000000000" pitchFamily="65" charset="-120"/>
              </a:rPr>
              <a:t>」是採取任何方式與行動企圖剝奪自己的生命，通常有足夠的意願或意識，後果很可能造成生命的終止。</a:t>
            </a:r>
            <a:endParaRPr kumimoji="0" lang="zh-TW" altLang="en-US" sz="4400" b="0" i="0" u="none" strike="noStrike" kern="1200" cap="none" spc="0" normalizeH="0" baseline="0" noProof="0" dirty="0" smtClean="0">
              <a:ln>
                <a:noFill/>
              </a:ln>
              <a:solidFill>
                <a:srgbClr val="146194">
                  <a:lumMod val="75000"/>
                </a:srgbClr>
              </a:solidFill>
              <a:effectLst/>
              <a:uLnTx/>
              <a:uFillTx/>
              <a:latin typeface="標楷體" panose="03000509000000000000" pitchFamily="65" charset="-120"/>
              <a:ea typeface="標楷體" panose="03000509000000000000" pitchFamily="65" charset="-120"/>
            </a:endParaRPr>
          </a:p>
          <a:p>
            <a:pPr marL="285750" marR="0" lvl="0" indent="-285750" algn="l" defTabSz="457200" rtl="0" eaLnBrk="1" fontAlgn="auto" latinLnBrk="0" hangingPunct="1">
              <a:lnSpc>
                <a:spcPct val="100000"/>
              </a:lnSpc>
              <a:spcBef>
                <a:spcPct val="20000"/>
              </a:spcBef>
              <a:spcAft>
                <a:spcPts val="600"/>
              </a:spcAft>
              <a:buClr>
                <a:sysClr val="window" lastClr="FFFFFF"/>
              </a:buClr>
              <a:buSzPct val="80000"/>
              <a:buFont typeface="Wingdings 3" panose="05040102010807070707" pitchFamily="18" charset="2"/>
              <a:buChar char=""/>
              <a:tabLst/>
              <a:defRPr/>
            </a:pPr>
            <a:endParaRPr kumimoji="0" lang="zh-TW" altLang="en-US" sz="2000" b="0" i="0" u="none" strike="noStrike" kern="1200" cap="none" spc="0" normalizeH="0" baseline="0" noProof="0" dirty="0">
              <a:ln>
                <a:noFill/>
              </a:ln>
              <a:solidFill>
                <a:srgbClr val="146194">
                  <a:lumMod val="75000"/>
                </a:srgbClr>
              </a:solidFill>
              <a:effectLst/>
              <a:uLnTx/>
              <a:uFillTx/>
              <a:latin typeface="Century Gothic"/>
              <a:ea typeface="微軟正黑體"/>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AEDCB"/>
        </a:solidFill>
        <a:effectLst/>
      </p:bgPr>
    </p:bg>
    <p:spTree>
      <p:nvGrpSpPr>
        <p:cNvPr id="1" name=""/>
        <p:cNvGrpSpPr/>
        <p:nvPr/>
      </p:nvGrpSpPr>
      <p:grpSpPr>
        <a:xfrm>
          <a:off x="0" y="0"/>
          <a:ext cx="0" cy="0"/>
          <a:chOff x="0" y="0"/>
          <a:chExt cx="0" cy="0"/>
        </a:xfrm>
      </p:grpSpPr>
      <p:sp>
        <p:nvSpPr>
          <p:cNvPr id="2" name="Freeform 2"/>
          <p:cNvSpPr/>
          <p:nvPr/>
        </p:nvSpPr>
        <p:spPr>
          <a:xfrm rot="6246993">
            <a:off x="13649402" y="6136933"/>
            <a:ext cx="5406889" cy="4911942"/>
          </a:xfrm>
          <a:custGeom>
            <a:avLst/>
            <a:gdLst/>
            <a:ahLst/>
            <a:cxnLst/>
            <a:rect l="l" t="t" r="r" b="b"/>
            <a:pathLst>
              <a:path w="6162571" h="6034184">
                <a:moveTo>
                  <a:pt x="0" y="0"/>
                </a:moveTo>
                <a:lnTo>
                  <a:pt x="6162571" y="0"/>
                </a:lnTo>
                <a:lnTo>
                  <a:pt x="6162571" y="6034184"/>
                </a:lnTo>
                <a:lnTo>
                  <a:pt x="0" y="603418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5441177" y="-705334"/>
            <a:ext cx="3636245" cy="3468069"/>
          </a:xfrm>
          <a:custGeom>
            <a:avLst/>
            <a:gdLst/>
            <a:ahLst/>
            <a:cxnLst/>
            <a:rect l="l" t="t" r="r" b="b"/>
            <a:pathLst>
              <a:path w="3636245" h="3468069">
                <a:moveTo>
                  <a:pt x="0" y="0"/>
                </a:moveTo>
                <a:lnTo>
                  <a:pt x="3636246" y="0"/>
                </a:lnTo>
                <a:lnTo>
                  <a:pt x="3636246" y="3468068"/>
                </a:lnTo>
                <a:lnTo>
                  <a:pt x="0" y="34680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4325600" y="7124700"/>
            <a:ext cx="4191000" cy="2971800"/>
          </a:xfrm>
          <a:custGeom>
            <a:avLst/>
            <a:gdLst/>
            <a:ahLst/>
            <a:cxnLst/>
            <a:rect l="l" t="t" r="r" b="b"/>
            <a:pathLst>
              <a:path w="7447684" h="6032624">
                <a:moveTo>
                  <a:pt x="0" y="0"/>
                </a:moveTo>
                <a:lnTo>
                  <a:pt x="7447684" y="0"/>
                </a:lnTo>
                <a:lnTo>
                  <a:pt x="7447684" y="6032625"/>
                </a:lnTo>
                <a:lnTo>
                  <a:pt x="0" y="6032625"/>
                </a:lnTo>
                <a:lnTo>
                  <a:pt x="0" y="0"/>
                </a:lnTo>
                <a:close/>
              </a:path>
            </a:pathLst>
          </a:custGeom>
          <a:blipFill>
            <a:blip r:embed="rId6"/>
            <a:stretch>
              <a:fillRect/>
            </a:stretch>
          </a:blipFill>
        </p:spPr>
      </p:sp>
      <p:sp>
        <p:nvSpPr>
          <p:cNvPr id="6" name="TextBox 6"/>
          <p:cNvSpPr txBox="1"/>
          <p:nvPr/>
        </p:nvSpPr>
        <p:spPr>
          <a:xfrm>
            <a:off x="1345912" y="3028717"/>
            <a:ext cx="15917869" cy="5295360"/>
          </a:xfrm>
          <a:prstGeom prst="rect">
            <a:avLst/>
          </a:prstGeom>
        </p:spPr>
        <p:txBody>
          <a:bodyPr wrap="square" lIns="0" tIns="0" rIns="0" bIns="0" rtlCol="0" anchor="t">
            <a:spAutoFit/>
          </a:bodyPr>
          <a:lstStyle/>
          <a:p>
            <a:pPr>
              <a:lnSpc>
                <a:spcPts val="6800"/>
              </a:lnSpc>
            </a:pPr>
            <a:r>
              <a:rPr lang="en-US" altLang="zh-TW" sz="5400" b="1" dirty="0" smtClean="0">
                <a:latin typeface="標楷體" panose="03000509000000000000" pitchFamily="65" charset="-120"/>
                <a:ea typeface="標楷體" panose="03000509000000000000" pitchFamily="65" charset="-120"/>
              </a:rPr>
              <a:t>1</a:t>
            </a:r>
            <a:r>
              <a:rPr lang="en-US" altLang="zh-TW" sz="5400" b="1" dirty="0">
                <a:latin typeface="標楷體" panose="03000509000000000000" pitchFamily="65" charset="-120"/>
                <a:ea typeface="標楷體" panose="03000509000000000000" pitchFamily="65" charset="-120"/>
              </a:rPr>
              <a:t>.</a:t>
            </a:r>
            <a:r>
              <a:rPr lang="zh-TW" altLang="en-US" sz="5400" b="1" dirty="0">
                <a:latin typeface="標楷體" panose="03000509000000000000" pitchFamily="65" charset="-120"/>
                <a:ea typeface="標楷體" panose="03000509000000000000" pitchFamily="65" charset="-120"/>
              </a:rPr>
              <a:t>感覺</a:t>
            </a:r>
            <a:r>
              <a:rPr lang="en-US" altLang="zh-TW" sz="5400" b="1" dirty="0">
                <a:latin typeface="標楷體" panose="03000509000000000000" pitchFamily="65" charset="-120"/>
                <a:ea typeface="標楷體" panose="03000509000000000000" pitchFamily="65" charset="-120"/>
              </a:rPr>
              <a:t>(Feelings)</a:t>
            </a:r>
            <a:endParaRPr lang="zh-TW" altLang="en-US" sz="5400" dirty="0">
              <a:latin typeface="標楷體" panose="03000509000000000000" pitchFamily="65" charset="-120"/>
              <a:ea typeface="標楷體" panose="03000509000000000000" pitchFamily="65" charset="-120"/>
            </a:endParaRPr>
          </a:p>
          <a:p>
            <a:pPr>
              <a:lnSpc>
                <a:spcPts val="6800"/>
              </a:lnSpc>
            </a:pPr>
            <a:r>
              <a:rPr lang="zh-TW" altLang="en-US" sz="44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4400" dirty="0" smtClean="0">
                <a:latin typeface="標楷體" panose="03000509000000000000" pitchFamily="65" charset="-120"/>
                <a:ea typeface="標楷體" panose="03000509000000000000" pitchFamily="65" charset="-120"/>
              </a:rPr>
              <a:t>過度</a:t>
            </a:r>
            <a:r>
              <a:rPr lang="zh-TW" altLang="en-US" sz="4400" dirty="0">
                <a:latin typeface="標楷體" panose="03000509000000000000" pitchFamily="65" charset="-120"/>
                <a:ea typeface="標楷體" panose="03000509000000000000" pitchFamily="65" charset="-120"/>
              </a:rPr>
              <a:t>的罪惡感和羞恥感、痛恨自己、過度悲傷、持續的焦慮</a:t>
            </a:r>
            <a:r>
              <a:rPr lang="zh-TW" altLang="en-US" sz="4400" dirty="0" smtClean="0">
                <a:latin typeface="標楷體" panose="03000509000000000000" pitchFamily="65" charset="-120"/>
                <a:ea typeface="標楷體" panose="03000509000000000000" pitchFamily="65" charset="-120"/>
              </a:rPr>
              <a:t>與</a:t>
            </a:r>
            <a:endParaRPr lang="en-US" altLang="zh-TW" sz="4400" dirty="0" smtClean="0">
              <a:latin typeface="標楷體" panose="03000509000000000000" pitchFamily="65" charset="-120"/>
              <a:ea typeface="標楷體" panose="03000509000000000000" pitchFamily="65" charset="-120"/>
            </a:endParaRPr>
          </a:p>
          <a:p>
            <a:pPr>
              <a:lnSpc>
                <a:spcPts val="6800"/>
              </a:lnSpc>
            </a:pPr>
            <a:r>
              <a:rPr lang="en-US" altLang="zh-TW" sz="4400" dirty="0">
                <a:latin typeface="標楷體" panose="03000509000000000000" pitchFamily="65" charset="-120"/>
                <a:ea typeface="標楷體" panose="03000509000000000000" pitchFamily="65" charset="-120"/>
              </a:rPr>
              <a:t> </a:t>
            </a:r>
            <a:r>
              <a:rPr lang="en-US" altLang="zh-TW" sz="4400" dirty="0" smtClean="0">
                <a:latin typeface="標楷體" panose="03000509000000000000" pitchFamily="65" charset="-120"/>
                <a:ea typeface="標楷體" panose="03000509000000000000" pitchFamily="65" charset="-120"/>
              </a:rPr>
              <a:t> </a:t>
            </a:r>
            <a:r>
              <a:rPr lang="zh-TW" altLang="en-US" sz="4400" dirty="0" smtClean="0">
                <a:latin typeface="標楷體" panose="03000509000000000000" pitchFamily="65" charset="-120"/>
                <a:ea typeface="標楷體" panose="03000509000000000000" pitchFamily="65" charset="-120"/>
              </a:rPr>
              <a:t>憤怒。</a:t>
            </a:r>
            <a:endParaRPr lang="zh-TW" altLang="en-US" sz="4400" dirty="0">
              <a:latin typeface="標楷體" panose="03000509000000000000" pitchFamily="65" charset="-120"/>
              <a:ea typeface="標楷體" panose="03000509000000000000" pitchFamily="65" charset="-120"/>
            </a:endParaRPr>
          </a:p>
          <a:p>
            <a:pPr>
              <a:lnSpc>
                <a:spcPts val="6800"/>
              </a:lnSpc>
            </a:pPr>
            <a:r>
              <a:rPr lang="zh-TW" altLang="en-US" sz="44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4400" dirty="0" smtClean="0">
                <a:latin typeface="標楷體" panose="03000509000000000000" pitchFamily="65" charset="-120"/>
                <a:ea typeface="標楷體" panose="03000509000000000000" pitchFamily="65" charset="-120"/>
              </a:rPr>
              <a:t>無望</a:t>
            </a:r>
            <a:r>
              <a:rPr lang="zh-TW" altLang="en-US" sz="4400" dirty="0">
                <a:latin typeface="標楷體" panose="03000509000000000000" pitchFamily="65" charset="-120"/>
                <a:ea typeface="標楷體" panose="03000509000000000000" pitchFamily="65" charset="-120"/>
              </a:rPr>
              <a:t>的</a:t>
            </a:r>
            <a:r>
              <a:rPr lang="en-US" altLang="zh-TW" sz="4400" dirty="0">
                <a:latin typeface="標楷體" panose="03000509000000000000" pitchFamily="65" charset="-120"/>
                <a:ea typeface="標楷體" panose="03000509000000000000" pitchFamily="65" charset="-120"/>
              </a:rPr>
              <a:t>--</a:t>
            </a:r>
            <a:r>
              <a:rPr lang="zh-TW" altLang="en-US" sz="4400" dirty="0">
                <a:latin typeface="標楷體" panose="03000509000000000000" pitchFamily="65" charset="-120"/>
                <a:ea typeface="標楷體" panose="03000509000000000000" pitchFamily="65" charset="-120"/>
              </a:rPr>
              <a:t>「事情不可能變好了」、「已經沒有什麼好做了」</a:t>
            </a:r>
            <a:r>
              <a:rPr lang="zh-TW" altLang="en-US" sz="4400" dirty="0" smtClean="0">
                <a:latin typeface="標楷體" panose="03000509000000000000" pitchFamily="65" charset="-120"/>
                <a:ea typeface="標楷體" panose="03000509000000000000" pitchFamily="65" charset="-120"/>
              </a:rPr>
              <a:t>、</a:t>
            </a:r>
            <a:endParaRPr lang="en-US" altLang="zh-TW" sz="4400" dirty="0" smtClean="0">
              <a:latin typeface="標楷體" panose="03000509000000000000" pitchFamily="65" charset="-120"/>
              <a:ea typeface="標楷體" panose="03000509000000000000" pitchFamily="65" charset="-120"/>
            </a:endParaRPr>
          </a:p>
          <a:p>
            <a:pPr>
              <a:lnSpc>
                <a:spcPts val="6800"/>
              </a:lnSpc>
            </a:pPr>
            <a:r>
              <a:rPr lang="en-US" altLang="zh-TW" sz="4400" dirty="0">
                <a:latin typeface="標楷體" panose="03000509000000000000" pitchFamily="65" charset="-120"/>
                <a:ea typeface="標楷體" panose="03000509000000000000" pitchFamily="65" charset="-120"/>
              </a:rPr>
              <a:t> </a:t>
            </a:r>
            <a:r>
              <a:rPr lang="zh-TW" altLang="en-US" sz="4400" dirty="0" smtClean="0">
                <a:latin typeface="標楷體" panose="03000509000000000000" pitchFamily="65" charset="-120"/>
                <a:ea typeface="標楷體" panose="03000509000000000000" pitchFamily="65" charset="-120"/>
              </a:rPr>
              <a:t>「</a:t>
            </a:r>
            <a:r>
              <a:rPr lang="zh-TW" altLang="en-US" sz="4400" dirty="0">
                <a:latin typeface="標楷體" panose="03000509000000000000" pitchFamily="65" charset="-120"/>
                <a:ea typeface="標楷體" panose="03000509000000000000" pitchFamily="65" charset="-120"/>
              </a:rPr>
              <a:t>我永遠都是覺得沒有希望」</a:t>
            </a:r>
            <a:r>
              <a:rPr lang="zh-TW" altLang="en-US" sz="4400" dirty="0" smtClean="0">
                <a:latin typeface="標楷體" panose="03000509000000000000" pitchFamily="65" charset="-120"/>
                <a:ea typeface="標楷體" panose="03000509000000000000" pitchFamily="65" charset="-120"/>
              </a:rPr>
              <a:t>。</a:t>
            </a:r>
            <a:endParaRPr lang="zh-TW" altLang="en-US" sz="4400" dirty="0">
              <a:latin typeface="標楷體" panose="03000509000000000000" pitchFamily="65" charset="-120"/>
              <a:ea typeface="標楷體" panose="03000509000000000000" pitchFamily="65" charset="-120"/>
            </a:endParaRPr>
          </a:p>
          <a:p>
            <a:pPr>
              <a:lnSpc>
                <a:spcPts val="6800"/>
              </a:lnSpc>
            </a:pPr>
            <a:r>
              <a:rPr lang="zh-TW" altLang="en-US" sz="44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4400" dirty="0" smtClean="0">
                <a:latin typeface="標楷體" panose="03000509000000000000" pitchFamily="65" charset="-120"/>
                <a:ea typeface="標楷體" panose="03000509000000000000" pitchFamily="65" charset="-120"/>
              </a:rPr>
              <a:t>無</a:t>
            </a:r>
            <a:r>
              <a:rPr lang="zh-TW" altLang="en-US" sz="4400" dirty="0">
                <a:latin typeface="標楷體" panose="03000509000000000000" pitchFamily="65" charset="-120"/>
                <a:ea typeface="標楷體" panose="03000509000000000000" pitchFamily="65" charset="-120"/>
              </a:rPr>
              <a:t>價值感</a:t>
            </a:r>
            <a:r>
              <a:rPr lang="en-US" altLang="zh-TW" sz="4400" dirty="0">
                <a:latin typeface="標楷體" panose="03000509000000000000" pitchFamily="65" charset="-120"/>
                <a:ea typeface="標楷體" panose="03000509000000000000" pitchFamily="65" charset="-120"/>
              </a:rPr>
              <a:t>--</a:t>
            </a:r>
            <a:r>
              <a:rPr lang="zh-TW" altLang="en-US" sz="4400" dirty="0">
                <a:latin typeface="標楷體" panose="03000509000000000000" pitchFamily="65" charset="-120"/>
                <a:ea typeface="標楷體" panose="03000509000000000000" pitchFamily="65" charset="-120"/>
              </a:rPr>
              <a:t>「沒有人在乎」、「沒有我別人會更好」</a:t>
            </a:r>
            <a:r>
              <a:rPr lang="zh-TW" altLang="en-US" sz="4400" dirty="0" smtClean="0">
                <a:latin typeface="標楷體" panose="03000509000000000000" pitchFamily="65" charset="-120"/>
                <a:ea typeface="標楷體" panose="03000509000000000000" pitchFamily="65" charset="-120"/>
              </a:rPr>
              <a:t>。</a:t>
            </a:r>
            <a:endParaRPr lang="en-US" sz="4400" dirty="0">
              <a:solidFill>
                <a:srgbClr val="323A30"/>
              </a:solidFill>
              <a:latin typeface="標楷體" panose="03000509000000000000" pitchFamily="65" charset="-120"/>
              <a:ea typeface="標楷體" panose="03000509000000000000" pitchFamily="65" charset="-120"/>
              <a:cs typeface="Playpen Sans"/>
              <a:sym typeface="Playpen Sans"/>
            </a:endParaRPr>
          </a:p>
        </p:txBody>
      </p:sp>
      <p:sp>
        <p:nvSpPr>
          <p:cNvPr id="7" name="Freeform 7"/>
          <p:cNvSpPr/>
          <p:nvPr/>
        </p:nvSpPr>
        <p:spPr>
          <a:xfrm>
            <a:off x="-266154" y="-496229"/>
            <a:ext cx="4346405" cy="3493423"/>
          </a:xfrm>
          <a:custGeom>
            <a:avLst/>
            <a:gdLst/>
            <a:ahLst/>
            <a:cxnLst/>
            <a:rect l="l" t="t" r="r" b="b"/>
            <a:pathLst>
              <a:path w="4346405" h="3493423">
                <a:moveTo>
                  <a:pt x="0" y="0"/>
                </a:moveTo>
                <a:lnTo>
                  <a:pt x="4346405" y="0"/>
                </a:lnTo>
                <a:lnTo>
                  <a:pt x="4346405" y="3493423"/>
                </a:lnTo>
                <a:lnTo>
                  <a:pt x="0" y="3493423"/>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Freeform 8"/>
          <p:cNvSpPr/>
          <p:nvPr/>
        </p:nvSpPr>
        <p:spPr>
          <a:xfrm rot="-4334738">
            <a:off x="800610" y="8280383"/>
            <a:ext cx="4355486" cy="5418957"/>
          </a:xfrm>
          <a:custGeom>
            <a:avLst/>
            <a:gdLst/>
            <a:ahLst/>
            <a:cxnLst/>
            <a:rect l="l" t="t" r="r" b="b"/>
            <a:pathLst>
              <a:path w="4355486" h="5418957">
                <a:moveTo>
                  <a:pt x="0" y="0"/>
                </a:moveTo>
                <a:lnTo>
                  <a:pt x="4355487" y="0"/>
                </a:lnTo>
                <a:lnTo>
                  <a:pt x="4355487" y="5418957"/>
                </a:lnTo>
                <a:lnTo>
                  <a:pt x="0" y="5418957"/>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9" name="Freeform 9"/>
          <p:cNvSpPr/>
          <p:nvPr/>
        </p:nvSpPr>
        <p:spPr>
          <a:xfrm rot="959250">
            <a:off x="12930230" y="463629"/>
            <a:ext cx="1643275" cy="1836062"/>
          </a:xfrm>
          <a:custGeom>
            <a:avLst/>
            <a:gdLst/>
            <a:ahLst/>
            <a:cxnLst/>
            <a:rect l="l" t="t" r="r" b="b"/>
            <a:pathLst>
              <a:path w="1643275" h="1836062">
                <a:moveTo>
                  <a:pt x="0" y="0"/>
                </a:moveTo>
                <a:lnTo>
                  <a:pt x="1643275" y="0"/>
                </a:lnTo>
                <a:lnTo>
                  <a:pt x="1643275" y="1836061"/>
                </a:lnTo>
                <a:lnTo>
                  <a:pt x="0" y="1836061"/>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1" name="Freeform 11"/>
          <p:cNvSpPr/>
          <p:nvPr/>
        </p:nvSpPr>
        <p:spPr>
          <a:xfrm rot="-10800000">
            <a:off x="15163799" y="8596325"/>
            <a:ext cx="3606716" cy="2761840"/>
          </a:xfrm>
          <a:custGeom>
            <a:avLst/>
            <a:gdLst/>
            <a:ahLst/>
            <a:cxnLst/>
            <a:rect l="l" t="t" r="r" b="b"/>
            <a:pathLst>
              <a:path w="4346405" h="3493423">
                <a:moveTo>
                  <a:pt x="0" y="0"/>
                </a:moveTo>
                <a:lnTo>
                  <a:pt x="4346405" y="0"/>
                </a:lnTo>
                <a:lnTo>
                  <a:pt x="4346405" y="3493423"/>
                </a:lnTo>
                <a:lnTo>
                  <a:pt x="0" y="3493423"/>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2" name="Freeform 12"/>
          <p:cNvSpPr/>
          <p:nvPr/>
        </p:nvSpPr>
        <p:spPr>
          <a:xfrm>
            <a:off x="-1303331" y="8368403"/>
            <a:ext cx="2606662" cy="2486104"/>
          </a:xfrm>
          <a:custGeom>
            <a:avLst/>
            <a:gdLst/>
            <a:ahLst/>
            <a:cxnLst/>
            <a:rect l="l" t="t" r="r" b="b"/>
            <a:pathLst>
              <a:path w="2606662" h="2486104">
                <a:moveTo>
                  <a:pt x="0" y="0"/>
                </a:moveTo>
                <a:lnTo>
                  <a:pt x="2606662" y="0"/>
                </a:lnTo>
                <a:lnTo>
                  <a:pt x="2606662" y="2486104"/>
                </a:lnTo>
                <a:lnTo>
                  <a:pt x="0" y="2486104"/>
                </a:lnTo>
                <a:lnTo>
                  <a:pt x="0" y="0"/>
                </a:lnTo>
                <a:close/>
              </a:path>
            </a:pathLst>
          </a:custGeom>
          <a:blipFill>
            <a:blip r:embed="rId13">
              <a:extLst>
                <a:ext uri="{96DAC541-7B7A-43D3-8B79-37D633B846F1}">
                  <asvg:svgBlip xmlns:asvg="http://schemas.microsoft.com/office/drawing/2016/SVG/main" xmlns="" r:embed="rId16"/>
                </a:ext>
              </a:extLst>
            </a:blip>
            <a:stretch>
              <a:fillRect/>
            </a:stretch>
          </a:blipFill>
        </p:spPr>
      </p:sp>
      <p:sp>
        <p:nvSpPr>
          <p:cNvPr id="13" name="Freeform 13"/>
          <p:cNvSpPr/>
          <p:nvPr/>
        </p:nvSpPr>
        <p:spPr>
          <a:xfrm rot="-7529756">
            <a:off x="7459247" y="-1110999"/>
            <a:ext cx="3369505" cy="3462561"/>
          </a:xfrm>
          <a:custGeom>
            <a:avLst/>
            <a:gdLst/>
            <a:ahLst/>
            <a:cxnLst/>
            <a:rect l="l" t="t" r="r" b="b"/>
            <a:pathLst>
              <a:path w="3369505" h="3462561">
                <a:moveTo>
                  <a:pt x="0" y="0"/>
                </a:moveTo>
                <a:lnTo>
                  <a:pt x="3369506" y="0"/>
                </a:lnTo>
                <a:lnTo>
                  <a:pt x="3369506" y="3462561"/>
                </a:lnTo>
                <a:lnTo>
                  <a:pt x="0" y="3462561"/>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sp>
        <p:nvSpPr>
          <p:cNvPr id="14" name="TextBox 3"/>
          <p:cNvSpPr txBox="1"/>
          <p:nvPr/>
        </p:nvSpPr>
        <p:spPr>
          <a:xfrm>
            <a:off x="1345912" y="1762461"/>
            <a:ext cx="11681986" cy="1000274"/>
          </a:xfrm>
          <a:prstGeom prst="rect">
            <a:avLst/>
          </a:prstGeom>
        </p:spPr>
        <p:txBody>
          <a:bodyPr wrap="square" lIns="0" tIns="0" rIns="0" bIns="0" rtlCol="0" anchor="t">
            <a:spAutoFit/>
          </a:bodyPr>
          <a:lstStyle/>
          <a:p>
            <a:pPr algn="l">
              <a:lnSpc>
                <a:spcPts val="7813"/>
              </a:lnSpc>
            </a:pPr>
            <a:r>
              <a:rPr lang="zh-TW" altLang="en-US" sz="8000"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自殺的警訊</a:t>
            </a:r>
            <a:r>
              <a:rPr lang="en-US" altLang="zh-TW" sz="8000"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(fact)</a:t>
            </a:r>
            <a:r>
              <a:rPr lang="zh-TW" altLang="en-US" sz="8000" dirty="0" smtClean="0">
                <a:solidFill>
                  <a:srgbClr val="B44650"/>
                </a:solidFill>
                <a:latin typeface="微軟正黑體" panose="020B0604030504040204" pitchFamily="34" charset="-120"/>
                <a:ea typeface="微軟正黑體" panose="020B0604030504040204" pitchFamily="34" charset="-120"/>
                <a:cs typeface="Gulfs Display"/>
                <a:sym typeface="Gulfs Display"/>
              </a:rPr>
              <a:t>有哪些</a:t>
            </a:r>
            <a:r>
              <a:rPr lang="en-US" altLang="zh-TW" sz="8000" dirty="0" smtClean="0">
                <a:solidFill>
                  <a:srgbClr val="B44650"/>
                </a:solidFill>
                <a:latin typeface="標楷體" panose="03000509000000000000" pitchFamily="65" charset="-120"/>
                <a:ea typeface="標楷體" panose="03000509000000000000" pitchFamily="65" charset="-120"/>
                <a:cs typeface="Gulfs Display"/>
                <a:sym typeface="Gulfs Display"/>
              </a:rPr>
              <a:t>﹖</a:t>
            </a:r>
            <a:endParaRPr lang="en-US" sz="8000" dirty="0">
              <a:solidFill>
                <a:srgbClr val="B44650"/>
              </a:solidFill>
              <a:latin typeface="微軟正黑體" panose="020B0604030504040204" pitchFamily="34" charset="-120"/>
              <a:ea typeface="微軟正黑體" panose="020B0604030504040204" pitchFamily="34" charset="-120"/>
              <a:cs typeface="Gulfs Display"/>
              <a:sym typeface="Gulfs Display"/>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739</TotalTime>
  <Words>2158</Words>
  <Application>Microsoft Office PowerPoint</Application>
  <PresentationFormat>自訂</PresentationFormat>
  <Paragraphs>155</Paragraphs>
  <Slides>31</Slides>
  <Notes>1</Notes>
  <HiddenSlides>0</HiddenSlides>
  <MMClips>0</MMClips>
  <ScaleCrop>false</ScaleCrop>
  <HeadingPairs>
    <vt:vector size="6" baseType="variant">
      <vt:variant>
        <vt:lpstr>使用字型</vt:lpstr>
      </vt:variant>
      <vt:variant>
        <vt:i4>16</vt:i4>
      </vt:variant>
      <vt:variant>
        <vt:lpstr>佈景主題</vt:lpstr>
      </vt:variant>
      <vt:variant>
        <vt:i4>1</vt:i4>
      </vt:variant>
      <vt:variant>
        <vt:lpstr>投影片標題</vt:lpstr>
      </vt:variant>
      <vt:variant>
        <vt:i4>31</vt:i4>
      </vt:variant>
    </vt:vector>
  </HeadingPairs>
  <TitlesOfParts>
    <vt:vector size="48" baseType="lpstr">
      <vt:lpstr>Century Gothic</vt:lpstr>
      <vt:lpstr>Wingdings</vt:lpstr>
      <vt:lpstr>Arial</vt:lpstr>
      <vt:lpstr>Calibri</vt:lpstr>
      <vt:lpstr>微軟正黑體</vt:lpstr>
      <vt:lpstr>EngTRESS A</vt:lpstr>
      <vt:lpstr>Gadugi</vt:lpstr>
      <vt:lpstr>Playpen Sans</vt:lpstr>
      <vt:lpstr>Helvetica Neue</vt:lpstr>
      <vt:lpstr>華康方圓體W7</vt:lpstr>
      <vt:lpstr>Salesforce Sans</vt:lpstr>
      <vt:lpstr>Wingdings 3</vt:lpstr>
      <vt:lpstr>新細明體</vt:lpstr>
      <vt:lpstr>華康POP3體W12</vt:lpstr>
      <vt:lpstr>標楷體</vt:lpstr>
      <vt:lpstr>Gulfs Display</vt:lpstr>
      <vt:lpstr>Office Theme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dc:title>
  <dc:creator>User</dc:creator>
  <cp:lastModifiedBy>username</cp:lastModifiedBy>
  <cp:revision>34</cp:revision>
  <dcterms:created xsi:type="dcterms:W3CDTF">2006-08-16T00:00:00Z</dcterms:created>
  <dcterms:modified xsi:type="dcterms:W3CDTF">2026-09-02T02:00:20Z</dcterms:modified>
  <dc:identifier>DAGwwqpBGiM</dc:identifier>
</cp:coreProperties>
</file>