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7" r:id="rId2"/>
  </p:sldIdLst>
  <p:sldSz cx="6858000" cy="12192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-2580" y="-126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6813" y="4470403"/>
            <a:ext cx="4950338" cy="4022722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6813" y="8493121"/>
            <a:ext cx="4950338" cy="2002281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23789" y="7682060"/>
            <a:ext cx="1046605" cy="1389833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7500" y="8052518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985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083734"/>
            <a:ext cx="4943989" cy="5541404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957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11979" y="6231467"/>
            <a:ext cx="4240416" cy="677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3078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4334936"/>
            <a:ext cx="4943989" cy="4844169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873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1" y="7721600"/>
            <a:ext cx="501621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9211733"/>
            <a:ext cx="501621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1396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115390"/>
            <a:ext cx="4943988" cy="5120036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2" y="7721600"/>
            <a:ext cx="494398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1875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1816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8901" y="1115390"/>
            <a:ext cx="1242099" cy="9393452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56812" y="1115390"/>
            <a:ext cx="3537261" cy="939345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323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1" y="1109529"/>
            <a:ext cx="4941899" cy="22771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6812" y="3793067"/>
            <a:ext cx="4943989" cy="6715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624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3688110"/>
            <a:ext cx="4943989" cy="26112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6366933"/>
            <a:ext cx="4943989" cy="15296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294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56813" y="3798589"/>
            <a:ext cx="2398148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2981" y="3798589"/>
            <a:ext cx="2397820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480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9014" y="3958446"/>
            <a:ext cx="2155947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6811" y="4982913"/>
            <a:ext cx="2398149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2116" y="3952707"/>
            <a:ext cx="2154929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00286" y="4977174"/>
            <a:ext cx="2396760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527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209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322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1" y="793045"/>
            <a:ext cx="1972188" cy="1735666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7620" y="793048"/>
            <a:ext cx="2843180" cy="9626601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2841979"/>
            <a:ext cx="1972188" cy="7577664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033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8534400"/>
            <a:ext cx="4943989" cy="100753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56812" y="1128827"/>
            <a:ext cx="4943989" cy="685328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541934"/>
            <a:ext cx="4943989" cy="87771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490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406400"/>
            <a:ext cx="1485900" cy="11802005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15316" y="507"/>
            <a:ext cx="1464204" cy="12183054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37160" cy="12192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3793067"/>
            <a:ext cx="4943989" cy="690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29300" y="10906826"/>
            <a:ext cx="574785" cy="658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6811" y="10908106"/>
            <a:ext cx="4287366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83421" y="1400504"/>
            <a:ext cx="438734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991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098" y="9905043"/>
            <a:ext cx="4027243" cy="2286957"/>
          </a:xfrm>
          <a:prstGeom prst="rect">
            <a:avLst/>
          </a:prstGeom>
          <a:effectLst>
            <a:softEdge rad="533400"/>
          </a:effec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14450" y="100883"/>
            <a:ext cx="5689120" cy="1334680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屏東縣</a:t>
            </a:r>
            <a:r>
              <a:rPr lang="zh-TW" altLang="en-US" sz="4000" b="1" dirty="0">
                <a:solidFill>
                  <a:schemeClr val="accent6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立仁愛國小</a:t>
            </a:r>
            <a: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111</a:t>
            </a:r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學年度國小新生報到</a:t>
            </a:r>
            <a:r>
              <a:rPr lang="zh-TW" altLang="en-US" sz="4000" b="1" dirty="0">
                <a:solidFill>
                  <a:schemeClr val="accent6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方案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grpSp>
        <p:nvGrpSpPr>
          <p:cNvPr id="7" name="群組 6"/>
          <p:cNvGrpSpPr/>
          <p:nvPr/>
        </p:nvGrpSpPr>
        <p:grpSpPr>
          <a:xfrm>
            <a:off x="786112" y="1445347"/>
            <a:ext cx="2382499" cy="1227897"/>
            <a:chOff x="236718" y="1237912"/>
            <a:chExt cx="2382499" cy="1362759"/>
          </a:xfrm>
        </p:grpSpPr>
        <p:sp>
          <p:nvSpPr>
            <p:cNvPr id="8" name="圓角矩形 7"/>
            <p:cNvSpPr/>
            <p:nvPr/>
          </p:nvSpPr>
          <p:spPr>
            <a:xfrm>
              <a:off x="236718" y="1409422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圓角矩形 4"/>
            <p:cNvSpPr txBox="1"/>
            <p:nvPr/>
          </p:nvSpPr>
          <p:spPr>
            <a:xfrm>
              <a:off x="271608" y="1237912"/>
              <a:ext cx="2312719" cy="11214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 smtClean="0"/>
                <a:t>親自報到</a:t>
              </a:r>
              <a:endParaRPr lang="zh-TW" altLang="en-US" sz="4000" kern="1200" dirty="0"/>
            </a:p>
          </p:txBody>
        </p:sp>
      </p:grpSp>
      <p:grpSp>
        <p:nvGrpSpPr>
          <p:cNvPr id="10" name="群組 9"/>
          <p:cNvGrpSpPr/>
          <p:nvPr/>
        </p:nvGrpSpPr>
        <p:grpSpPr>
          <a:xfrm>
            <a:off x="3758925" y="1699799"/>
            <a:ext cx="2382499" cy="1430145"/>
            <a:chOff x="236718" y="1135636"/>
            <a:chExt cx="2382499" cy="1430145"/>
          </a:xfrm>
        </p:grpSpPr>
        <p:sp>
          <p:nvSpPr>
            <p:cNvPr id="11" name="圓角矩形 10"/>
            <p:cNvSpPr/>
            <p:nvPr/>
          </p:nvSpPr>
          <p:spPr>
            <a:xfrm>
              <a:off x="236718" y="1135636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圓角矩形 4"/>
            <p:cNvSpPr txBox="1"/>
            <p:nvPr/>
          </p:nvSpPr>
          <p:spPr>
            <a:xfrm>
              <a:off x="271608" y="1444312"/>
              <a:ext cx="2312719" cy="11214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 smtClean="0"/>
                <a:t>線</a:t>
              </a:r>
              <a:r>
                <a:rPr lang="zh-TW" altLang="en-US" sz="4000" dirty="0"/>
                <a:t>上</a:t>
              </a:r>
              <a:r>
                <a:rPr lang="zh-TW" altLang="en-US" sz="4000" kern="1200" dirty="0" smtClean="0"/>
                <a:t>報到</a:t>
              </a:r>
              <a:endParaRPr lang="zh-TW" altLang="en-US" sz="4000" kern="1200" dirty="0"/>
            </a:p>
          </p:txBody>
        </p:sp>
      </p:grpSp>
      <p:grpSp>
        <p:nvGrpSpPr>
          <p:cNvPr id="15" name="群組 14"/>
          <p:cNvGrpSpPr/>
          <p:nvPr/>
        </p:nvGrpSpPr>
        <p:grpSpPr>
          <a:xfrm>
            <a:off x="590549" y="3057065"/>
            <a:ext cx="2991195" cy="7237072"/>
            <a:chOff x="-57967" y="1860280"/>
            <a:chExt cx="2804918" cy="7849994"/>
          </a:xfrm>
        </p:grpSpPr>
        <p:sp>
          <p:nvSpPr>
            <p:cNvPr id="16" name="圓角矩形 15"/>
            <p:cNvSpPr/>
            <p:nvPr/>
          </p:nvSpPr>
          <p:spPr>
            <a:xfrm>
              <a:off x="-57967" y="1860280"/>
              <a:ext cx="2804918" cy="784999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圓角矩形 4"/>
            <p:cNvSpPr txBox="1"/>
            <p:nvPr/>
          </p:nvSpPr>
          <p:spPr>
            <a:xfrm>
              <a:off x="-8013" y="3524180"/>
              <a:ext cx="2754962" cy="617592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defTabSz="889000">
                <a:lnSpc>
                  <a:spcPts val="2800"/>
                </a:lnSpc>
                <a:spcBef>
                  <a:spcPts val="1800"/>
                </a:spcBef>
                <a:spcAft>
                  <a:spcPts val="1200"/>
                </a:spcAft>
              </a:pPr>
              <a:r>
                <a:rPr lang="zh-TW" altLang="en-US" sz="2000" kern="1200" dirty="0" smtClean="0">
                  <a:latin typeface="標楷體" pitchFamily="65" charset="-120"/>
                  <a:ea typeface="標楷體" pitchFamily="65" charset="-120"/>
                </a:rPr>
                <a:t>請攜帶</a:t>
              </a:r>
              <a:r>
                <a:rPr lang="en-US" altLang="zh-TW" sz="2000" kern="1200" dirty="0" smtClean="0">
                  <a:latin typeface="標楷體" pitchFamily="65" charset="-120"/>
                  <a:ea typeface="標楷體" pitchFamily="65" charset="-120"/>
                </a:rPr>
                <a:t/>
              </a:r>
              <a:br>
                <a:rPr lang="en-US" altLang="zh-TW" sz="2000" kern="1200" dirty="0" smtClean="0">
                  <a:latin typeface="標楷體" pitchFamily="65" charset="-120"/>
                  <a:ea typeface="標楷體" pitchFamily="65" charset="-120"/>
                </a:rPr>
              </a:b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「新生入學通知單」、「</a:t>
              </a:r>
              <a:r>
                <a:rPr lang="zh-TW" altLang="en-US" sz="2000" b="1" dirty="0">
                  <a:solidFill>
                    <a:srgbClr val="0070C0"/>
                  </a:solidFill>
                  <a:latin typeface="標楷體" pitchFamily="65" charset="-120"/>
                  <a:ea typeface="標楷體" pitchFamily="65" charset="-120"/>
                </a:rPr>
                <a:t>戶籍謄本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itchFamily="65" charset="-120"/>
                  <a:ea typeface="標楷體" pitchFamily="65" charset="-120"/>
                </a:rPr>
                <a:t>正本</a:t>
              </a:r>
              <a:r>
                <a:rPr lang="zh-TW" altLang="en-US" sz="2000" b="1" dirty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」或「</a:t>
              </a:r>
              <a:r>
                <a:rPr lang="zh-TW" altLang="en-US" sz="2000" b="1" dirty="0" smtClean="0">
                  <a:solidFill>
                    <a:srgbClr val="0070C0"/>
                  </a:solidFill>
                  <a:latin typeface="標楷體" pitchFamily="65" charset="-120"/>
                  <a:ea typeface="標楷體" pitchFamily="65" charset="-120"/>
                </a:rPr>
                <a:t>戶口名簿影本</a:t>
              </a:r>
              <a:r>
                <a:rPr lang="zh-TW" altLang="en-US" sz="2000" b="1" dirty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</a:t>
              </a:r>
              <a:r>
                <a:rPr lang="zh-TW" altLang="en-US" sz="2000" kern="1200" dirty="0" smtClean="0">
                  <a:latin typeface="標楷體" pitchFamily="65" charset="-120"/>
                  <a:ea typeface="標楷體" pitchFamily="65" charset="-120"/>
                </a:rPr>
                <a:t>等文件於</a:t>
              </a:r>
              <a:r>
                <a:rPr lang="en-US" altLang="zh-TW" sz="2000" b="1" dirty="0" smtClean="0">
                  <a:solidFill>
                    <a:srgbClr val="FF0000"/>
                  </a:solidFill>
                  <a:latin typeface="標楷體" pitchFamily="65" charset="-120"/>
                  <a:ea typeface="標楷體" pitchFamily="65" charset="-120"/>
                </a:rPr>
                <a:t>5</a:t>
              </a:r>
              <a:r>
                <a:rPr lang="en-US" altLang="zh-TW" sz="2000" b="1" kern="1200" dirty="0" smtClean="0">
                  <a:solidFill>
                    <a:srgbClr val="FF0000"/>
                  </a:solidFill>
                  <a:latin typeface="標楷體" pitchFamily="65" charset="-120"/>
                  <a:ea typeface="標楷體" pitchFamily="65" charset="-120"/>
                </a:rPr>
                <a:t>/2~5/6</a:t>
              </a:r>
              <a:r>
                <a:rPr lang="en-US" altLang="zh-TW" sz="2000" kern="1200" dirty="0" smtClean="0">
                  <a:latin typeface="標楷體" pitchFamily="65" charset="-120"/>
                  <a:ea typeface="標楷體" pitchFamily="65" charset="-120"/>
                </a:rPr>
                <a:t/>
              </a:r>
              <a:br>
                <a:rPr lang="en-US" altLang="zh-TW" sz="2000" kern="1200" dirty="0" smtClean="0">
                  <a:latin typeface="標楷體" pitchFamily="65" charset="-120"/>
                  <a:ea typeface="標楷體" pitchFamily="65" charset="-120"/>
                </a:rPr>
              </a:br>
              <a:r>
                <a:rPr lang="zh-TW" altLang="en-US" sz="2000" b="1" kern="1200" dirty="0" smtClean="0">
                  <a:solidFill>
                    <a:srgbClr val="00B050"/>
                  </a:solidFill>
                  <a:latin typeface="標楷體" pitchFamily="65" charset="-120"/>
                  <a:ea typeface="標楷體" pitchFamily="65" charset="-120"/>
                </a:rPr>
                <a:t>上午</a:t>
              </a:r>
              <a:r>
                <a:rPr lang="en-US" altLang="zh-TW" sz="2000" b="1" kern="1200" dirty="0" smtClean="0">
                  <a:solidFill>
                    <a:srgbClr val="00B050"/>
                  </a:solidFill>
                  <a:latin typeface="標楷體" pitchFamily="65" charset="-120"/>
                  <a:ea typeface="標楷體" pitchFamily="65" charset="-120"/>
                </a:rPr>
                <a:t>09:00~12:00</a:t>
              </a:r>
              <a:r>
                <a:rPr lang="zh-TW" altLang="en-US" sz="2000" b="1" kern="1200" dirty="0" smtClean="0">
                  <a:solidFill>
                    <a:srgbClr val="00B050"/>
                  </a:solidFill>
                  <a:latin typeface="標楷體" pitchFamily="65" charset="-120"/>
                  <a:ea typeface="標楷體" pitchFamily="65" charset="-120"/>
                </a:rPr>
                <a:t>，</a:t>
              </a:r>
              <a:r>
                <a:rPr lang="en-US" altLang="zh-TW" sz="2000" b="1" kern="1200" dirty="0" smtClean="0">
                  <a:solidFill>
                    <a:srgbClr val="00B050"/>
                  </a:solidFill>
                  <a:latin typeface="標楷體" pitchFamily="65" charset="-120"/>
                  <a:ea typeface="標楷體" pitchFamily="65" charset="-120"/>
                </a:rPr>
                <a:t/>
              </a:r>
              <a:br>
                <a:rPr lang="en-US" altLang="zh-TW" sz="2000" b="1" kern="1200" dirty="0" smtClean="0">
                  <a:solidFill>
                    <a:srgbClr val="00B050"/>
                  </a:solidFill>
                  <a:latin typeface="標楷體" pitchFamily="65" charset="-120"/>
                  <a:ea typeface="標楷體" pitchFamily="65" charset="-120"/>
                </a:rPr>
              </a:br>
              <a:r>
                <a:rPr lang="zh-TW" altLang="en-US" sz="2000" b="1" kern="1200" dirty="0" smtClean="0">
                  <a:solidFill>
                    <a:srgbClr val="00B050"/>
                  </a:solidFill>
                  <a:latin typeface="標楷體" pitchFamily="65" charset="-120"/>
                  <a:ea typeface="標楷體" pitchFamily="65" charset="-120"/>
                </a:rPr>
                <a:t>下午</a:t>
              </a:r>
              <a:r>
                <a:rPr lang="en-US" altLang="zh-TW" sz="2000" b="1" kern="1200" dirty="0" smtClean="0">
                  <a:solidFill>
                    <a:srgbClr val="00B050"/>
                  </a:solidFill>
                  <a:latin typeface="標楷體" pitchFamily="65" charset="-120"/>
                  <a:ea typeface="標楷體" pitchFamily="65" charset="-120"/>
                </a:rPr>
                <a:t>1:30~4:00</a:t>
              </a:r>
              <a:r>
                <a:rPr lang="zh-TW" altLang="en-US" sz="2000" kern="1200" dirty="0" smtClean="0">
                  <a:latin typeface="標楷體" pitchFamily="65" charset="-120"/>
                  <a:ea typeface="標楷體" pitchFamily="65" charset="-120"/>
                </a:rPr>
                <a:t>至入學通知單指定學校報到，但為避免人潮聚集以降低群聚感染風險，請家長配合本校</a:t>
              </a:r>
              <a:r>
                <a:rPr lang="zh-TW" altLang="en-US" sz="2000" dirty="0" smtClean="0">
                  <a:latin typeface="標楷體" pitchFamily="65" charset="-120"/>
                  <a:ea typeface="標楷體" pitchFamily="65" charset="-120"/>
                </a:rPr>
                <a:t>防疫措施</a:t>
              </a:r>
              <a:r>
                <a:rPr lang="zh-TW" altLang="en-US" sz="2000" dirty="0">
                  <a:latin typeface="標楷體" pitchFamily="65" charset="-120"/>
                  <a:ea typeface="標楷體" pitchFamily="65" charset="-120"/>
                </a:rPr>
                <a:t>及</a:t>
              </a:r>
              <a:r>
                <a:rPr lang="zh-TW" altLang="en-US" sz="2000" kern="1200" dirty="0" smtClean="0">
                  <a:latin typeface="標楷體" pitchFamily="65" charset="-120"/>
                  <a:ea typeface="標楷體" pitchFamily="65" charset="-120"/>
                </a:rPr>
                <a:t>人流分散報到</a:t>
              </a:r>
              <a:r>
                <a:rPr lang="zh-TW" altLang="en-US" sz="2000" kern="1200" dirty="0" smtClean="0">
                  <a:latin typeface="標楷體" pitchFamily="65" charset="-120"/>
                  <a:ea typeface="標楷體" pitchFamily="65" charset="-120"/>
                </a:rPr>
                <a:t>。報到日期如下</a:t>
              </a:r>
              <a:r>
                <a:rPr lang="en-US" altLang="zh-TW" sz="2000" kern="1200" dirty="0" smtClean="0">
                  <a:latin typeface="標楷體" pitchFamily="65" charset="-120"/>
                  <a:ea typeface="標楷體" pitchFamily="65" charset="-120"/>
                </a:rPr>
                <a:t>:</a:t>
              </a:r>
              <a:endParaRPr lang="en-US" altLang="zh-TW" sz="2000" kern="1200" dirty="0" smtClean="0">
                <a:latin typeface="標楷體" pitchFamily="65" charset="-120"/>
                <a:ea typeface="標楷體" pitchFamily="65" charset="-120"/>
              </a:endParaRPr>
            </a:p>
            <a:p>
              <a:r>
                <a:rPr lang="en-US" altLang="zh-TW" sz="2000" dirty="0" smtClean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5/2(</a:t>
              </a:r>
              <a:r>
                <a:rPr lang="zh-TW" altLang="en-US" sz="2000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一</a:t>
              </a:r>
              <a:r>
                <a:rPr lang="en-US" altLang="zh-TW" sz="2000" dirty="0" smtClean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)</a:t>
              </a:r>
              <a:r>
                <a:rPr lang="zh-TW" altLang="en-US" sz="2000" dirty="0" smtClean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公園里</a:t>
              </a:r>
              <a:endParaRPr lang="en-US" altLang="zh-TW" sz="2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r>
                <a:rPr lang="en-US" altLang="zh-TW" sz="2000" dirty="0" smtClean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5/3(</a:t>
              </a:r>
              <a:r>
                <a:rPr lang="zh-TW" altLang="en-US" sz="2000" dirty="0" smtClean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二</a:t>
              </a:r>
              <a:r>
                <a:rPr lang="en-US" altLang="zh-TW" sz="2000" dirty="0" smtClean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)</a:t>
              </a:r>
              <a:r>
                <a:rPr lang="zh-TW" altLang="en-US" sz="2000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斯文里</a:t>
              </a:r>
              <a:endParaRPr lang="en-US" altLang="zh-TW" sz="2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r>
                <a:rPr lang="en-US" altLang="zh-TW" sz="2000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5/4(</a:t>
              </a:r>
              <a:r>
                <a:rPr lang="zh-TW" altLang="en-US" sz="2000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三</a:t>
              </a:r>
              <a:r>
                <a:rPr lang="en-US" altLang="zh-TW" sz="2000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)</a:t>
              </a:r>
              <a:r>
                <a:rPr lang="zh-TW" altLang="en-US" sz="2000" dirty="0" smtClean="0">
                  <a:solidFill>
                    <a:schemeClr val="tx1"/>
                  </a:solidFill>
                  <a:latin typeface="標楷體" pitchFamily="65" charset="-120"/>
                  <a:ea typeface="標楷體" pitchFamily="65" charset="-120"/>
                </a:rPr>
                <a:t>溝美里</a:t>
              </a:r>
              <a:endParaRPr lang="en-US" altLang="zh-TW" sz="2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r>
                <a:rPr lang="en-US" altLang="zh-TW" sz="2000" dirty="0" smtClean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5/5(</a:t>
              </a:r>
              <a:r>
                <a:rPr lang="zh-TW" altLang="en-US" sz="2000" dirty="0" smtClean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四</a:t>
              </a:r>
              <a:r>
                <a:rPr lang="en-US" altLang="zh-TW" sz="2000" dirty="0" smtClean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)</a:t>
              </a:r>
              <a:r>
                <a:rPr lang="zh-TW" altLang="en-US" sz="2000" dirty="0" smtClean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仁愛里</a:t>
              </a:r>
              <a:endParaRPr lang="en-US" altLang="zh-TW" sz="2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pPr algn="just"/>
              <a:r>
                <a:rPr lang="en-US" altLang="zh-TW" sz="20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5/6(</a:t>
              </a:r>
              <a:r>
                <a:rPr lang="zh-TW" altLang="en-US" sz="20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五</a:t>
              </a:r>
              <a:r>
                <a:rPr lang="en-US" altLang="zh-TW" sz="20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)</a:t>
              </a:r>
              <a:r>
                <a:rPr lang="zh-TW" altLang="en-US" sz="20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前述基本學區尚未</a:t>
              </a:r>
              <a:r>
                <a:rPr lang="zh-TW" altLang="en-US" sz="20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報到者請利用今天完成</a:t>
              </a:r>
              <a:r>
                <a:rPr lang="zh-TW" altLang="en-US" sz="20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報名，</a:t>
              </a:r>
              <a:r>
                <a:rPr lang="zh-TW" altLang="en-US" sz="20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逾期不再保留名額</a:t>
              </a:r>
              <a:r>
                <a:rPr lang="zh-TW" altLang="en-US" sz="20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。</a:t>
              </a:r>
              <a:endPara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r>
                <a:rPr lang="en-US" altLang="zh-TW" sz="20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※</a:t>
              </a:r>
              <a:r>
                <a:rPr lang="zh-TW" altLang="en-US" sz="20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若</a:t>
              </a:r>
              <a:r>
                <a:rPr lang="zh-TW" altLang="en-US" sz="20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有任何疑問請電洽</a:t>
              </a:r>
              <a:r>
                <a:rPr lang="en-US" altLang="zh-TW" sz="20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7361114</a:t>
              </a:r>
              <a:r>
                <a:rPr lang="zh-TW" altLang="en-US" sz="20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轉</a:t>
              </a:r>
              <a:r>
                <a:rPr lang="en-US" altLang="zh-TW" sz="20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21</a:t>
              </a:r>
              <a:r>
                <a:rPr lang="zh-TW" altLang="en-US" sz="20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註冊組</a:t>
              </a:r>
              <a:endPara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endPara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pPr lvl="0" defTabSz="889000">
                <a:lnSpc>
                  <a:spcPts val="2800"/>
                </a:lnSpc>
                <a:spcBef>
                  <a:spcPts val="1800"/>
                </a:spcBef>
                <a:spcAft>
                  <a:spcPts val="1200"/>
                </a:spcAft>
              </a:pPr>
              <a:endParaRPr lang="en-US" altLang="zh-TW" sz="2000" kern="1200" dirty="0" smtClean="0">
                <a:latin typeface="標楷體" pitchFamily="65" charset="-120"/>
                <a:ea typeface="標楷體" pitchFamily="65" charset="-120"/>
              </a:endParaRPr>
            </a:p>
            <a:p>
              <a:pPr lvl="0" defTabSz="889000">
                <a:lnSpc>
                  <a:spcPts val="2800"/>
                </a:lnSpc>
                <a:spcBef>
                  <a:spcPts val="1800"/>
                </a:spcBef>
                <a:spcAft>
                  <a:spcPts val="1200"/>
                </a:spcAft>
              </a:pPr>
              <a:endParaRPr lang="zh-TW" altLang="en-US" sz="2000" kern="1200" dirty="0"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18" name="群組 17"/>
          <p:cNvGrpSpPr/>
          <p:nvPr/>
        </p:nvGrpSpPr>
        <p:grpSpPr>
          <a:xfrm>
            <a:off x="3793815" y="3372883"/>
            <a:ext cx="2694408" cy="2572487"/>
            <a:chOff x="3351484" y="2564356"/>
            <a:chExt cx="2694408" cy="2572487"/>
          </a:xfrm>
        </p:grpSpPr>
        <p:sp>
          <p:nvSpPr>
            <p:cNvPr id="19" name="圓角矩形 18"/>
            <p:cNvSpPr/>
            <p:nvPr/>
          </p:nvSpPr>
          <p:spPr>
            <a:xfrm>
              <a:off x="3351484" y="2858983"/>
              <a:ext cx="2601441" cy="227786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圓角矩形 4"/>
            <p:cNvSpPr txBox="1"/>
            <p:nvPr/>
          </p:nvSpPr>
          <p:spPr>
            <a:xfrm>
              <a:off x="3351485" y="2564356"/>
              <a:ext cx="2694407" cy="214442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 smtClean="0">
                  <a:solidFill>
                    <a:srgbClr val="7030A0"/>
                  </a:solidFill>
                  <a:latin typeface="標楷體" pitchFamily="65" charset="-120"/>
                  <a:ea typeface="標楷體" pitchFamily="65" charset="-120"/>
                </a:rPr>
                <a:t>【</a:t>
              </a:r>
              <a:r>
                <a:rPr lang="zh-TW" altLang="en-US" sz="2000" b="1" kern="1200" dirty="0" smtClean="0">
                  <a:solidFill>
                    <a:srgbClr val="7030A0"/>
                  </a:solidFill>
                  <a:latin typeface="標楷體" pitchFamily="65" charset="-120"/>
                  <a:ea typeface="標楷體" pitchFamily="65" charset="-120"/>
                </a:rPr>
                <a:t>步驟一</a:t>
              </a:r>
              <a:r>
                <a:rPr lang="en-US" altLang="zh-TW" sz="2000" b="1" kern="1200" dirty="0" smtClean="0">
                  <a:solidFill>
                    <a:srgbClr val="7030A0"/>
                  </a:solidFill>
                  <a:latin typeface="標楷體" pitchFamily="65" charset="-120"/>
                  <a:ea typeface="標楷體" pitchFamily="65" charset="-120"/>
                </a:rPr>
                <a:t>】</a:t>
              </a:r>
              <a:r>
                <a:rPr lang="zh-TW" altLang="en-US" sz="2000" b="1" kern="1200" dirty="0" smtClean="0">
                  <a:solidFill>
                    <a:srgbClr val="7030A0"/>
                  </a:solidFill>
                  <a:latin typeface="標楷體" pitchFamily="65" charset="-120"/>
                  <a:ea typeface="標楷體" pitchFamily="65" charset="-120"/>
                </a:rPr>
                <a:t>表單填報</a:t>
              </a:r>
              <a:endParaRPr lang="en-US" altLang="zh-TW" sz="2000" b="1" kern="1200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endParaRPr>
            </a:p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2000" kern="1200" dirty="0" smtClean="0">
                  <a:latin typeface="標楷體" pitchFamily="65" charset="-120"/>
                  <a:ea typeface="標楷體" pitchFamily="65" charset="-120"/>
                </a:rPr>
                <a:t>掃描學校校網公告之</a:t>
              </a:r>
              <a:r>
                <a:rPr lang="en-US" altLang="zh-TW" sz="2000" kern="1200" dirty="0" smtClean="0">
                  <a:latin typeface="標楷體" pitchFamily="65" charset="-120"/>
                  <a:ea typeface="標楷體" pitchFamily="65" charset="-120"/>
                </a:rPr>
                <a:t>QR code</a:t>
              </a:r>
              <a:r>
                <a:rPr lang="zh-TW" altLang="en-US" sz="2000" kern="1200" dirty="0" smtClean="0">
                  <a:latin typeface="標楷體" pitchFamily="65" charset="-120"/>
                  <a:ea typeface="標楷體" pitchFamily="65" charset="-120"/>
                </a:rPr>
                <a:t>或直接連結網址，填寫表單內容</a:t>
              </a:r>
              <a:endParaRPr lang="zh-TW" altLang="en-US" sz="2000" kern="1200" dirty="0"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1" name="群組 20"/>
          <p:cNvGrpSpPr/>
          <p:nvPr/>
        </p:nvGrpSpPr>
        <p:grpSpPr>
          <a:xfrm>
            <a:off x="3821638" y="6204026"/>
            <a:ext cx="2618870" cy="5137896"/>
            <a:chOff x="3707554" y="5049445"/>
            <a:chExt cx="2618870" cy="4094517"/>
          </a:xfrm>
        </p:grpSpPr>
        <p:sp>
          <p:nvSpPr>
            <p:cNvPr id="22" name="圓角矩形 21"/>
            <p:cNvSpPr/>
            <p:nvPr/>
          </p:nvSpPr>
          <p:spPr>
            <a:xfrm>
              <a:off x="3707554" y="5444352"/>
              <a:ext cx="2618870" cy="312213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圓角矩形 4"/>
            <p:cNvSpPr txBox="1"/>
            <p:nvPr/>
          </p:nvSpPr>
          <p:spPr>
            <a:xfrm>
              <a:off x="3745740" y="5049445"/>
              <a:ext cx="2528364" cy="40945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 smtClean="0">
                  <a:solidFill>
                    <a:srgbClr val="7030A0"/>
                  </a:solidFill>
                  <a:latin typeface="標楷體" pitchFamily="65" charset="-120"/>
                  <a:ea typeface="標楷體" pitchFamily="65" charset="-120"/>
                </a:rPr>
                <a:t>【</a:t>
              </a:r>
              <a:r>
                <a:rPr lang="zh-TW" altLang="en-US" sz="2000" b="1" kern="1200" dirty="0" smtClean="0">
                  <a:solidFill>
                    <a:srgbClr val="7030A0"/>
                  </a:solidFill>
                  <a:latin typeface="標楷體" pitchFamily="65" charset="-120"/>
                  <a:ea typeface="標楷體" pitchFamily="65" charset="-120"/>
                </a:rPr>
                <a:t>步驟二</a:t>
              </a:r>
              <a:r>
                <a:rPr lang="en-US" altLang="zh-TW" sz="2000" b="1" kern="1200" dirty="0" smtClean="0">
                  <a:solidFill>
                    <a:srgbClr val="7030A0"/>
                  </a:solidFill>
                  <a:latin typeface="標楷體" pitchFamily="65" charset="-120"/>
                  <a:ea typeface="標楷體" pitchFamily="65" charset="-120"/>
                </a:rPr>
                <a:t>】</a:t>
              </a:r>
              <a:r>
                <a:rPr lang="zh-TW" altLang="en-US" sz="2000" b="1" kern="1200" dirty="0" smtClean="0">
                  <a:solidFill>
                    <a:srgbClr val="7030A0"/>
                  </a:solidFill>
                  <a:latin typeface="標楷體" pitchFamily="65" charset="-120"/>
                  <a:ea typeface="標楷體" pitchFamily="65" charset="-120"/>
                </a:rPr>
                <a:t>郵寄證件</a:t>
              </a:r>
              <a:r>
                <a:rPr lang="en-US" altLang="zh-TW" sz="2000" kern="1200" dirty="0" smtClean="0">
                  <a:latin typeface="標楷體" pitchFamily="65" charset="-120"/>
                  <a:ea typeface="標楷體" pitchFamily="65" charset="-120"/>
                </a:rPr>
                <a:t/>
              </a:r>
              <a:br>
                <a:rPr lang="en-US" altLang="zh-TW" sz="2000" kern="1200" dirty="0" smtClean="0">
                  <a:latin typeface="標楷體" pitchFamily="65" charset="-120"/>
                  <a:ea typeface="標楷體" pitchFamily="65" charset="-120"/>
                </a:rPr>
              </a:br>
              <a:r>
                <a:rPr lang="zh-TW" altLang="en-US" sz="2000" kern="1200" dirty="0" smtClean="0">
                  <a:latin typeface="標楷體" pitchFamily="65" charset="-120"/>
                  <a:ea typeface="標楷體" pitchFamily="65" charset="-120"/>
                </a:rPr>
                <a:t>請將</a:t>
              </a:r>
              <a:r>
                <a:rPr lang="en-US" altLang="zh-TW" sz="2000" kern="1200" dirty="0" smtClean="0">
                  <a:latin typeface="標楷體" pitchFamily="65" charset="-120"/>
                  <a:ea typeface="標楷體" pitchFamily="65" charset="-120"/>
                </a:rPr>
                <a:t/>
              </a:r>
              <a:br>
                <a:rPr lang="en-US" altLang="zh-TW" sz="2000" kern="1200" dirty="0" smtClean="0">
                  <a:latin typeface="標楷體" pitchFamily="65" charset="-120"/>
                  <a:ea typeface="標楷體" pitchFamily="65" charset="-120"/>
                </a:rPr>
              </a:br>
              <a:r>
                <a:rPr lang="zh-TW" altLang="en-US" sz="2000" b="1" dirty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「新生入學通知單」、「戶籍謄本正本」或「戶口名簿影本」</a:t>
              </a:r>
              <a:r>
                <a:rPr lang="zh-TW" altLang="en-US" sz="2000" kern="1200" dirty="0" smtClean="0">
                  <a:latin typeface="標楷體" pitchFamily="65" charset="-120"/>
                  <a:ea typeface="標楷體" pitchFamily="65" charset="-120"/>
                </a:rPr>
                <a:t>郵寄到學校地址</a:t>
              </a:r>
              <a:r>
                <a:rPr lang="en-US" altLang="zh-TW" sz="2000" kern="1200" dirty="0" smtClean="0">
                  <a:latin typeface="標楷體" pitchFamily="65" charset="-120"/>
                  <a:ea typeface="標楷體" pitchFamily="65" charset="-120"/>
                </a:rPr>
                <a:t>:</a:t>
              </a:r>
            </a:p>
            <a:p>
              <a:pPr lvl="0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dirty="0" smtClean="0">
                  <a:latin typeface="標楷體" pitchFamily="65" charset="-120"/>
                  <a:ea typeface="標楷體" pitchFamily="65" charset="-120"/>
                </a:rPr>
                <a:t>900</a:t>
              </a:r>
              <a:r>
                <a:rPr lang="zh-TW" altLang="en-US" sz="2000" dirty="0" smtClean="0">
                  <a:latin typeface="標楷體" pitchFamily="65" charset="-120"/>
                  <a:ea typeface="標楷體" pitchFamily="65" charset="-120"/>
                </a:rPr>
                <a:t>屏東市仁愛路</a:t>
              </a:r>
              <a:r>
                <a:rPr lang="en-US" altLang="zh-TW" sz="2000" dirty="0" smtClean="0">
                  <a:latin typeface="標楷體" pitchFamily="65" charset="-120"/>
                  <a:ea typeface="標楷體" pitchFamily="65" charset="-120"/>
                </a:rPr>
                <a:t>98</a:t>
              </a:r>
              <a:r>
                <a:rPr lang="zh-TW" altLang="en-US" sz="2000" dirty="0" smtClean="0">
                  <a:latin typeface="標楷體" pitchFamily="65" charset="-120"/>
                  <a:ea typeface="標楷體" pitchFamily="65" charset="-120"/>
                </a:rPr>
                <a:t>號  仁愛國小 註冊組</a:t>
              </a:r>
              <a:r>
                <a:rPr lang="en-US" altLang="zh-TW" sz="2000" kern="1200" dirty="0" smtClean="0">
                  <a:latin typeface="標楷體" pitchFamily="65" charset="-120"/>
                  <a:ea typeface="標楷體" pitchFamily="65" charset="-120"/>
                </a:rPr>
                <a:t/>
              </a:r>
              <a:br>
                <a:rPr lang="en-US" altLang="zh-TW" sz="2000" kern="1200" dirty="0" smtClean="0">
                  <a:latin typeface="標楷體" pitchFamily="65" charset="-120"/>
                  <a:ea typeface="標楷體" pitchFamily="65" charset="-120"/>
                </a:rPr>
              </a:br>
              <a:r>
                <a:rPr lang="zh-TW" altLang="en-US" sz="2000" kern="1200" dirty="0" smtClean="0">
                  <a:latin typeface="標楷體" pitchFamily="65" charset="-120"/>
                  <a:ea typeface="標楷體" pitchFamily="65" charset="-120"/>
                </a:rPr>
                <a:t>郵寄時間</a:t>
              </a:r>
              <a:r>
                <a:rPr lang="en-US" altLang="zh-TW" sz="2000" b="1" dirty="0" smtClean="0">
                  <a:solidFill>
                    <a:srgbClr val="FF0000"/>
                  </a:solidFill>
                  <a:latin typeface="標楷體" pitchFamily="65" charset="-120"/>
                  <a:ea typeface="標楷體" pitchFamily="65" charset="-120"/>
                </a:rPr>
                <a:t>5</a:t>
              </a:r>
              <a:r>
                <a:rPr lang="en-US" altLang="zh-TW" sz="2000" b="1" kern="1200" dirty="0" smtClean="0">
                  <a:solidFill>
                    <a:srgbClr val="FF0000"/>
                  </a:solidFill>
                  <a:latin typeface="標楷體" pitchFamily="65" charset="-120"/>
                  <a:ea typeface="標楷體" pitchFamily="65" charset="-120"/>
                </a:rPr>
                <a:t>/2~5/6</a:t>
              </a:r>
              <a:r>
                <a:rPr lang="zh-TW" altLang="en-US" sz="2000" kern="1200" dirty="0" smtClean="0">
                  <a:latin typeface="標楷體" pitchFamily="65" charset="-120"/>
                  <a:ea typeface="標楷體" pitchFamily="65" charset="-120"/>
                </a:rPr>
                <a:t>以郵戳為憑。</a:t>
              </a:r>
              <a:endParaRPr lang="en-US" altLang="zh-TW" sz="2000" kern="1200" dirty="0" smtClean="0">
                <a:latin typeface="標楷體" pitchFamily="65" charset="-120"/>
                <a:ea typeface="標楷體" pitchFamily="65" charset="-120"/>
              </a:endParaRPr>
            </a:p>
          </p:txBody>
        </p:sp>
      </p:grpSp>
      <p:sp>
        <p:nvSpPr>
          <p:cNvPr id="26" name="向下箭號 25"/>
          <p:cNvSpPr/>
          <p:nvPr/>
        </p:nvSpPr>
        <p:spPr>
          <a:xfrm>
            <a:off x="4783012" y="2891048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向下箭號 26"/>
          <p:cNvSpPr/>
          <p:nvPr/>
        </p:nvSpPr>
        <p:spPr>
          <a:xfrm>
            <a:off x="4804888" y="6008102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文字方塊 27"/>
          <p:cNvSpPr txBox="1"/>
          <p:nvPr/>
        </p:nvSpPr>
        <p:spPr>
          <a:xfrm>
            <a:off x="4258342" y="11406946"/>
            <a:ext cx="23006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 </a:t>
            </a:r>
            <a:r>
              <a:rPr lang="zh-TW" altLang="en-US" sz="2000" b="1" dirty="0" smtClean="0">
                <a:solidFill>
                  <a:srgbClr val="00B050"/>
                </a:solidFill>
              </a:rPr>
              <a:t>屏東縣</a:t>
            </a:r>
            <a:r>
              <a:rPr lang="zh-TW" altLang="en-US" sz="2000" b="1" dirty="0">
                <a:solidFill>
                  <a:srgbClr val="00B050"/>
                </a:solidFill>
              </a:rPr>
              <a:t>立仁愛國小</a:t>
            </a:r>
          </a:p>
        </p:txBody>
      </p:sp>
      <p:sp>
        <p:nvSpPr>
          <p:cNvPr id="29" name="向下箭號 28"/>
          <p:cNvSpPr/>
          <p:nvPr/>
        </p:nvSpPr>
        <p:spPr>
          <a:xfrm>
            <a:off x="1764942" y="2506347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411" y="189320"/>
            <a:ext cx="1055039" cy="1157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255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254</TotalTime>
  <Words>51</Words>
  <Application>Microsoft Office PowerPoint</Application>
  <PresentationFormat>自訂</PresentationFormat>
  <Paragraphs>16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絲縷</vt:lpstr>
      <vt:lpstr>屏東縣立仁愛國小111學年度國小新生報到方案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屏東縣政府110年國中新生多元報到方案</dc:title>
  <dc:creator>user</dc:creator>
  <cp:lastModifiedBy>Windows 使用者</cp:lastModifiedBy>
  <cp:revision>30</cp:revision>
  <cp:lastPrinted>2021-06-03T06:36:03Z</cp:lastPrinted>
  <dcterms:created xsi:type="dcterms:W3CDTF">2021-06-03T02:23:27Z</dcterms:created>
  <dcterms:modified xsi:type="dcterms:W3CDTF">2022-04-14T06:39:07Z</dcterms:modified>
</cp:coreProperties>
</file>